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1233" r:id="rId3"/>
    <p:sldId id="292" r:id="rId4"/>
    <p:sldId id="258" r:id="rId5"/>
    <p:sldId id="322" r:id="rId6"/>
    <p:sldId id="264" r:id="rId7"/>
    <p:sldId id="2082" r:id="rId8"/>
    <p:sldId id="2083" r:id="rId9"/>
    <p:sldId id="2084" r:id="rId10"/>
    <p:sldId id="341" r:id="rId11"/>
    <p:sldId id="267" r:id="rId12"/>
    <p:sldId id="269" r:id="rId13"/>
    <p:sldId id="270" r:id="rId14"/>
    <p:sldId id="271" r:id="rId15"/>
    <p:sldId id="327" r:id="rId16"/>
    <p:sldId id="326" r:id="rId17"/>
    <p:sldId id="334" r:id="rId18"/>
    <p:sldId id="333" r:id="rId19"/>
    <p:sldId id="384" r:id="rId20"/>
    <p:sldId id="330" r:id="rId21"/>
    <p:sldId id="331" r:id="rId22"/>
    <p:sldId id="2929" r:id="rId23"/>
    <p:sldId id="397" r:id="rId24"/>
  </p:sldIdLst>
  <p:sldSz cx="12192000" cy="6858000"/>
  <p:notesSz cx="6858000" cy="9144000"/>
  <p:custDataLst>
    <p:tags r:id="rId2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9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3" autoAdjust="0"/>
    <p:restoredTop sz="94649" autoAdjust="0"/>
  </p:normalViewPr>
  <p:slideViewPr>
    <p:cSldViewPr showGuides="1">
      <p:cViewPr varScale="1">
        <p:scale>
          <a:sx n="106" d="100"/>
          <a:sy n="106" d="100"/>
        </p:scale>
        <p:origin x="1686" y="114"/>
      </p:cViewPr>
      <p:guideLst>
        <p:guide orient="horz" pos="2228"/>
        <p:guide pos="399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67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wmf" /><Relationship Id="rId2" Type="http://schemas.openxmlformats.org/officeDocument/2006/relationships/image" Target="../media/image7.wmf" /><Relationship Id="rId3" Type="http://schemas.openxmlformats.org/officeDocument/2006/relationships/image" Target="../media/image12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wmf" /><Relationship Id="rId2" Type="http://schemas.openxmlformats.org/officeDocument/2006/relationships/image" Target="../media/image15.wmf" /><Relationship Id="rId3" Type="http://schemas.openxmlformats.org/officeDocument/2006/relationships/image" Target="../media/image16.wmf" /><Relationship Id="rId4" Type="http://schemas.openxmlformats.org/officeDocument/2006/relationships/image" Target="../media/image17.wmf" /><Relationship Id="rId5" Type="http://schemas.openxmlformats.org/officeDocument/2006/relationships/image" Target="../media/image18.wmf" /><Relationship Id="rId6" Type="http://schemas.openxmlformats.org/officeDocument/2006/relationships/image" Target="../media/image19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wmf" /></Relationships>
</file>

<file path=ppt/drawings/_rels/vmlDrawing7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wmf" /></Relationships>
</file>

<file path=ppt/drawings/_rels/vmlDrawing8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wmf" /><Relationship Id="rId2" Type="http://schemas.openxmlformats.org/officeDocument/2006/relationships/image" Target="../media/image24.wmf" /><Relationship Id="rId3" Type="http://schemas.openxmlformats.org/officeDocument/2006/relationships/image" Target="../media/image25.wmf" /><Relationship Id="rId4" Type="http://schemas.openxmlformats.org/officeDocument/2006/relationships/image" Target="../media/image26.wmf" /><Relationship Id="rId5" Type="http://schemas.openxmlformats.org/officeDocument/2006/relationships/image" Target="../media/image27.wmf" /></Relationships>
</file>

<file path=ppt/drawings/_rels/vmlDrawing9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8.wmf" /><Relationship Id="rId2" Type="http://schemas.openxmlformats.org/officeDocument/2006/relationships/image" Target="../media/image29.wmf" /></Relationships>
</file>

<file path=ppt/drawings/_rels/vmlDrawing10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2.wmf" /></Relationships>
</file>

<file path=ppt/drawings/_rels/vmlDrawing1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5.wmf" /><Relationship Id="rId2" Type="http://schemas.openxmlformats.org/officeDocument/2006/relationships/image" Target="../media/image36.wmf" /><Relationship Id="rId3" Type="http://schemas.openxmlformats.org/officeDocument/2006/relationships/image" Target="../media/image37.wmf" /><Relationship Id="rId4" Type="http://schemas.openxmlformats.org/officeDocument/2006/relationships/image" Target="../media/image38.wmf" /></Relationships>
</file>

<file path=ppt/drawings/_rels/vmlDrawing1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0.wmf" /><Relationship Id="rId2" Type="http://schemas.openxmlformats.org/officeDocument/2006/relationships/image" Target="../media/image41.wmf" /><Relationship Id="rId3" Type="http://schemas.openxmlformats.org/officeDocument/2006/relationships/image" Target="../media/image42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eaLnBrk="1" hangingPunct="1">
              <a:buFont typeface="Arial" panose="020b0604020202020204" pitchFamily="34" charset="0"/>
              <a:buChar char="•"/>
              <a:defRPr sz="1200" noProof="1">
                <a:ea typeface="Adobe 黑体 Std R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日期占位符 2"/>
          <p:cNvSpPr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algn="r" eaLnBrk="1" hangingPunct="1">
              <a:buFont typeface="Arial" panose="020b0604020202020204" pitchFamily="34" charset="0"/>
              <a:buChar char="•"/>
              <a:defRPr sz="1200" noProof="1">
                <a:ea typeface="Adobe 黑体 Std R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2054" name="页脚占位符 5"/>
          <p:cNvSpPr>
            <a:spLocks noGrp="1"/>
          </p:cNvSpPr>
          <p:nvPr>
            <p:ph type="ftr" sz="quarte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eaLnBrk="1" hangingPunct="1">
              <a:buFont typeface="Arial" panose="020b0604020202020204" pitchFamily="34" charset="0"/>
              <a:buChar char="•"/>
              <a:defRPr sz="1200" noProof="1">
                <a:ea typeface="Adobe 黑体 Std R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Adobe 黑体 Std R" pitchFamily="34" charset="-122"/>
                <a:cs typeface="+mn-ea"/>
              </a:defRPr>
            </a:lvl1pPr>
          </a:lstStyle>
          <a:p>
            <a:pPr>
              <a:defRPr/>
            </a:pPr>
            <a:fld id="{8C65AE97-CDFD-4247-BBA8-FB871513F29F}" type="slidenum">
              <a:rPr lang="zh-CN" altLang="en-US"/>
              <a:t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dobe 黑体 Std R" pitchFamily="34" charset="-122"/>
        <a:cs typeface="+mn-cs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dobe 黑体 Std R" pitchFamily="34" charset="-122"/>
        <a:cs typeface="+mn-cs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dobe 黑体 Std R" pitchFamily="34" charset="-122"/>
        <a:cs typeface="+mn-cs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dobe 黑体 Std R" pitchFamily="34" charset="-122"/>
        <a:cs typeface="+mn-cs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dobe 黑体 Std R" pitchFamily="34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7977C-932D-4410-8CF1-A9FC3AAB8FD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2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3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4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5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6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9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10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11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12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13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14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15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16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17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18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19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20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65AE97-CDFD-4247-BBA8-FB871513F29F}" type="slidenum">
              <a:rPr lang="zh-CN" altLang="en-US" smtClean="0"/>
              <a:t>22</a:t>
            </a:fld>
            <a:endParaRPr lang="zh-CN" alt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/>
            <a:r>
              <a:rPr lang="zh-CN" altLang="en-US" noProof="1"/>
              <a:t>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F02EC-388B-45D1-8D0E-27158FB7B023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 spd="med">
    <p:fade/>
  </p:transition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3D3FE-7DFE-4CFA-A95B-0D012BBC1D2E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 spd="med">
    <p:fade/>
  </p:transition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2A94A-1090-41F7-8428-7FE0AD7B7022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 spd="med">
    <p:fade/>
  </p:transition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6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E5DEB-9796-4E33-BB1A-23E6FCF4A825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 spd="med">
    <p:fade/>
  </p:transition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911E6-AFF3-4E01-A4D6-F082BD02BC3B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 spd="med">
    <p:fade/>
  </p:transition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016000" y="274638"/>
            <a:ext cx="10769600" cy="585152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5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E729C-E01A-47FF-AE15-385F751A56D8}" type="slidenum">
              <a:rPr lang="en-US" altLang="zh-CN"/>
              <a:t/>
            </a:fld>
            <a:endParaRPr lang="zh-CN"/>
          </a:p>
        </p:txBody>
      </p:sp>
    </p:spTree>
  </p:cSld>
  <p:clrMapOvr>
    <a:masterClrMapping/>
  </p:clrMapOvr>
  <p:transition spd="slow">
    <p:wipe dir="d"/>
  </p:transition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bl">
  <p:cSld name="标题和表格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zh-CN" altLang="en-US" noProof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lnSpc>
                <a:spcPct val="90000"/>
              </a:lnSpc>
              <a:spcBef>
                <a:spcPct val="20000"/>
              </a:spcBef>
              <a:defRPr b="1" noProof="0">
                <a:latin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lnSpc>
                <a:spcPct val="90000"/>
              </a:lnSpc>
              <a:spcBef>
                <a:spcPct val="20000"/>
              </a:spcBef>
              <a:defRPr b="1" noProof="0">
                <a:latin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A8254B1-391C-4E74-87AC-60CD7DEFA85A}" type="slidenum">
              <a:rPr lang="en-US" altLang="zh-CN"/>
              <a:t/>
            </a:fld>
            <a:endParaRPr lang="en-US" altLang="zh-CN"/>
          </a:p>
        </p:txBody>
      </p:sp>
    </p:spTree>
  </p:cSld>
  <p:clrMapOvr>
    <a:masterClrMapping/>
  </p:clrMapOvr>
  <p:transition spd="slow">
    <p:wipe dir="d"/>
  </p:transition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6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1ACFA-204F-4C8C-9484-37669813F4A6}" type="slidenum">
              <a:rPr lang="en-US" altLang="zh-CN"/>
              <a:t/>
            </a:fld>
            <a:endParaRPr lang="zh-CN"/>
          </a:p>
        </p:txBody>
      </p:sp>
    </p:spTree>
  </p:cSld>
  <p:clrMapOvr>
    <a:masterClrMapping/>
  </p:clrMapOvr>
  <p:transition spd="med">
    <p:fade/>
  </p:transition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7BBBE-50CC-4B1C-85F3-C1E90FE459D6}" type="slidenum">
              <a:rPr lang="en-US" altLang="zh-CN"/>
              <a:t/>
            </a:fld>
            <a:endParaRPr lang="zh-CN"/>
          </a:p>
        </p:txBody>
      </p:sp>
    </p:spTree>
  </p:cSld>
  <p:clrMapOvr>
    <a:masterClrMapping/>
  </p:clrMapOvr>
  <p:transition spd="med">
    <p:fade/>
  </p:transition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102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1028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1029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4C9A9-487B-41C9-9A1C-980EB2F2110E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 spd="med">
    <p:fade/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image" Target="../media/image2.png" /><Relationship Id="rId15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 bwMode="auto">
      <p:bgPr>
        <a:blipFill dpi="0"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64684" y="304800"/>
            <a:ext cx="10058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1064684" y="1752600"/>
            <a:ext cx="100584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pic>
        <p:nvPicPr>
          <p:cNvPr id="1028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iming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 kern="1200">
          <a:solidFill>
            <a:srgbClr val="4D290B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rgbClr val="4D290B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rgbClr val="4D290B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rgbClr val="4D290B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rgbClr val="4D290B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rgbClr val="4D290B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rgbClr val="4D290B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rgbClr val="4D290B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rgbClr val="4D290B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260985" indent="-260985" algn="l" rtl="0" eaLnBrk="1" fontAlgn="base" hangingPunct="1">
        <a:spcBef>
          <a:spcPts val="135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54990" indent="-212090" algn="l" rtl="0" eaLnBrk="1" fontAlgn="base" hangingPunct="1">
        <a:spcBef>
          <a:spcPts val="9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rtl="0" eaLnBrk="1" fontAlgn="base" hangingPunct="1"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50" indent="-171450" algn="l" rtl="0" eaLnBrk="1" fontAlgn="base" hangingPunct="1"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.xml" /><Relationship Id="rId4" Type="http://schemas.openxmlformats.org/officeDocument/2006/relationships/image" Target="../media/image3.png" /><Relationship Id="rId5" Type="http://schemas.openxmlformats.org/officeDocument/2006/relationships/tags" Target="../tags/tag3.xml" /><Relationship Id="rId6" Type="http://schemas.openxmlformats.org/officeDocument/2006/relationships/tags" Target="../tags/tag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jpeg" /><Relationship Id="rId4" Type="http://schemas.openxmlformats.org/officeDocument/2006/relationships/tags" Target="../tags/tag5.xml" /><Relationship Id="rId5" Type="http://schemas.openxmlformats.org/officeDocument/2006/relationships/tags" Target="../tags/tag6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5.jpeg" /><Relationship Id="rId4" Type="http://schemas.openxmlformats.org/officeDocument/2006/relationships/oleObject" Target="../embeddings/oleObject1.bin" TargetMode="Internal" /><Relationship Id="rId5" Type="http://schemas.openxmlformats.org/officeDocument/2006/relationships/image" Target="../media/image6.wmf" /><Relationship Id="rId6" Type="http://schemas.openxmlformats.org/officeDocument/2006/relationships/vmlDrawing" Target="../drawings/vmlDrawing1.v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2.xml" /><Relationship Id="rId11" Type="http://schemas.openxmlformats.org/officeDocument/2006/relationships/tags" Target="../tags/tag13.xml" /><Relationship Id="rId12" Type="http://schemas.openxmlformats.org/officeDocument/2006/relationships/tags" Target="../tags/tag14.xml" /><Relationship Id="rId13" Type="http://schemas.openxmlformats.org/officeDocument/2006/relationships/tags" Target="../tags/tag15.xml" /><Relationship Id="rId14" Type="http://schemas.openxmlformats.org/officeDocument/2006/relationships/tags" Target="../tags/tag16.xml" /><Relationship Id="rId15" Type="http://schemas.openxmlformats.org/officeDocument/2006/relationships/tags" Target="../tags/tag17.xml" /><Relationship Id="rId16" Type="http://schemas.openxmlformats.org/officeDocument/2006/relationships/tags" Target="../tags/tag18.xml" /><Relationship Id="rId17" Type="http://schemas.openxmlformats.org/officeDocument/2006/relationships/tags" Target="../tags/tag19.xml" /><Relationship Id="rId18" Type="http://schemas.openxmlformats.org/officeDocument/2006/relationships/tags" Target="../tags/tag20.xml" /><Relationship Id="rId19" Type="http://schemas.openxmlformats.org/officeDocument/2006/relationships/image" Target="../media/image8.png" /><Relationship Id="rId2" Type="http://schemas.openxmlformats.org/officeDocument/2006/relationships/notesSlide" Target="../notesSlides/notesSlide5.xml" /><Relationship Id="rId20" Type="http://schemas.openxmlformats.org/officeDocument/2006/relationships/tags" Target="../tags/tag21.xml" /><Relationship Id="rId21" Type="http://schemas.openxmlformats.org/officeDocument/2006/relationships/tags" Target="../tags/tag22.xml" /><Relationship Id="rId22" Type="http://schemas.openxmlformats.org/officeDocument/2006/relationships/vmlDrawing" Target="../drawings/vmlDrawing2.vml" /><Relationship Id="rId3" Type="http://schemas.openxmlformats.org/officeDocument/2006/relationships/tags" Target="../tags/tag7.xml" /><Relationship Id="rId4" Type="http://schemas.openxmlformats.org/officeDocument/2006/relationships/tags" Target="../tags/tag8.xml" /><Relationship Id="rId5" Type="http://schemas.openxmlformats.org/officeDocument/2006/relationships/tags" Target="../tags/tag9.xml" /><Relationship Id="rId6" Type="http://schemas.openxmlformats.org/officeDocument/2006/relationships/tags" Target="../tags/tag10.xml" /><Relationship Id="rId7" Type="http://schemas.openxmlformats.org/officeDocument/2006/relationships/oleObject" Target="../embeddings/oleObject2.bin" TargetMode="Internal" /><Relationship Id="rId8" Type="http://schemas.openxmlformats.org/officeDocument/2006/relationships/image" Target="../media/image7.wmf" /><Relationship Id="rId9" Type="http://schemas.openxmlformats.org/officeDocument/2006/relationships/tags" Target="../tags/tag1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2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9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oleObject" Target="../embeddings/oleObject3.bin" TargetMode="Internal" /><Relationship Id="rId3" Type="http://schemas.openxmlformats.org/officeDocument/2006/relationships/image" Target="../media/image10.wmf" /><Relationship Id="rId4" Type="http://schemas.openxmlformats.org/officeDocument/2006/relationships/image" Target="../media/image11.jpeg" /><Relationship Id="rId5" Type="http://schemas.openxmlformats.org/officeDocument/2006/relationships/vmlDrawing" Target="../drawings/vmlDrawing3.v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7.xml" /><Relationship Id="rId3" Type="http://schemas.openxmlformats.org/officeDocument/2006/relationships/oleObject" Target="../embeddings/oleObject4.bin" TargetMode="Internal" /><Relationship Id="rId4" Type="http://schemas.openxmlformats.org/officeDocument/2006/relationships/image" Target="../media/image10.wmf" /><Relationship Id="rId5" Type="http://schemas.openxmlformats.org/officeDocument/2006/relationships/oleObject" Target="../embeddings/oleObject5.bin" TargetMode="Internal" /><Relationship Id="rId6" Type="http://schemas.openxmlformats.org/officeDocument/2006/relationships/image" Target="../media/image7.wmf" /><Relationship Id="rId7" Type="http://schemas.openxmlformats.org/officeDocument/2006/relationships/oleObject" Target="../embeddings/oleObject6.bin" TargetMode="Internal" /><Relationship Id="rId8" Type="http://schemas.openxmlformats.org/officeDocument/2006/relationships/image" Target="../media/image12.wmf" /><Relationship Id="rId9" Type="http://schemas.openxmlformats.org/officeDocument/2006/relationships/vmlDrawing" Target="../drawings/vmlDrawing4.v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14.wmf" /><Relationship Id="rId11" Type="http://schemas.openxmlformats.org/officeDocument/2006/relationships/tags" Target="../tags/tag29.xml" /><Relationship Id="rId12" Type="http://schemas.openxmlformats.org/officeDocument/2006/relationships/tags" Target="../tags/tag30.xml" /><Relationship Id="rId13" Type="http://schemas.openxmlformats.org/officeDocument/2006/relationships/tags" Target="../tags/tag31.xml" /><Relationship Id="rId14" Type="http://schemas.openxmlformats.org/officeDocument/2006/relationships/tags" Target="../tags/tag32.xml" /><Relationship Id="rId15" Type="http://schemas.openxmlformats.org/officeDocument/2006/relationships/tags" Target="../tags/tag33.xml" /><Relationship Id="rId16" Type="http://schemas.openxmlformats.org/officeDocument/2006/relationships/tags" Target="../tags/tag34.xml" /><Relationship Id="rId17" Type="http://schemas.openxmlformats.org/officeDocument/2006/relationships/tags" Target="../tags/tag35.xml" /><Relationship Id="rId18" Type="http://schemas.openxmlformats.org/officeDocument/2006/relationships/oleObject" Target="../embeddings/oleObject8.bin" TargetMode="Internal" /><Relationship Id="rId19" Type="http://schemas.openxmlformats.org/officeDocument/2006/relationships/image" Target="../media/image15.wmf" /><Relationship Id="rId2" Type="http://schemas.openxmlformats.org/officeDocument/2006/relationships/notesSlide" Target="../notesSlides/notesSlide9.xml" /><Relationship Id="rId20" Type="http://schemas.openxmlformats.org/officeDocument/2006/relationships/tags" Target="../tags/tag36.xml" /><Relationship Id="rId21" Type="http://schemas.openxmlformats.org/officeDocument/2006/relationships/oleObject" Target="../embeddings/oleObject9.bin" TargetMode="Internal" /><Relationship Id="rId22" Type="http://schemas.openxmlformats.org/officeDocument/2006/relationships/image" Target="../media/image16.wmf" /><Relationship Id="rId23" Type="http://schemas.openxmlformats.org/officeDocument/2006/relationships/tags" Target="../tags/tag37.xml" /><Relationship Id="rId24" Type="http://schemas.openxmlformats.org/officeDocument/2006/relationships/oleObject" Target="../embeddings/oleObject10.bin" TargetMode="Internal" /><Relationship Id="rId25" Type="http://schemas.openxmlformats.org/officeDocument/2006/relationships/image" Target="../media/image17.wmf" /><Relationship Id="rId26" Type="http://schemas.openxmlformats.org/officeDocument/2006/relationships/tags" Target="../tags/tag38.xml" /><Relationship Id="rId27" Type="http://schemas.openxmlformats.org/officeDocument/2006/relationships/oleObject" Target="../embeddings/oleObject11.bin" TargetMode="Internal" /><Relationship Id="rId28" Type="http://schemas.openxmlformats.org/officeDocument/2006/relationships/image" Target="../media/image18.wmf" /><Relationship Id="rId29" Type="http://schemas.openxmlformats.org/officeDocument/2006/relationships/tags" Target="../tags/tag39.xml" /><Relationship Id="rId3" Type="http://schemas.openxmlformats.org/officeDocument/2006/relationships/tags" Target="../tags/tag24.xml" /><Relationship Id="rId30" Type="http://schemas.openxmlformats.org/officeDocument/2006/relationships/oleObject" Target="../embeddings/oleObject12.bin" TargetMode="Internal" /><Relationship Id="rId31" Type="http://schemas.openxmlformats.org/officeDocument/2006/relationships/image" Target="../media/image19.wmf" /><Relationship Id="rId32" Type="http://schemas.openxmlformats.org/officeDocument/2006/relationships/image" Target="../media/image20.png" /><Relationship Id="rId33" Type="http://schemas.openxmlformats.org/officeDocument/2006/relationships/tags" Target="../tags/tag40.xml" /><Relationship Id="rId34" Type="http://schemas.openxmlformats.org/officeDocument/2006/relationships/tags" Target="../tags/tag41.xml" /><Relationship Id="rId35" Type="http://schemas.openxmlformats.org/officeDocument/2006/relationships/tags" Target="../tags/tag42.xml" /><Relationship Id="rId36" Type="http://schemas.openxmlformats.org/officeDocument/2006/relationships/tags" Target="../tags/tag43.xml" /><Relationship Id="rId37" Type="http://schemas.openxmlformats.org/officeDocument/2006/relationships/tags" Target="../tags/tag44.xml" /><Relationship Id="rId38" Type="http://schemas.openxmlformats.org/officeDocument/2006/relationships/tags" Target="../tags/tag45.xml" /><Relationship Id="rId39" Type="http://schemas.openxmlformats.org/officeDocument/2006/relationships/vmlDrawing" Target="../drawings/vmlDrawing5.vml" /><Relationship Id="rId4" Type="http://schemas.openxmlformats.org/officeDocument/2006/relationships/image" Target="../media/image3.png" /><Relationship Id="rId5" Type="http://schemas.openxmlformats.org/officeDocument/2006/relationships/tags" Target="../tags/tag25.xml" /><Relationship Id="rId6" Type="http://schemas.openxmlformats.org/officeDocument/2006/relationships/tags" Target="../tags/tag26.xml" /><Relationship Id="rId7" Type="http://schemas.openxmlformats.org/officeDocument/2006/relationships/tags" Target="../tags/tag27.xml" /><Relationship Id="rId8" Type="http://schemas.openxmlformats.org/officeDocument/2006/relationships/tags" Target="../tags/tag28.xml" /><Relationship Id="rId9" Type="http://schemas.openxmlformats.org/officeDocument/2006/relationships/oleObject" Target="../embeddings/oleObject7.bin" TargetMode="In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vmlDrawing" Target="../drawings/vmlDrawing6.v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oleObject" Target="../embeddings/oleObject13.bin" TargetMode="Internal" /><Relationship Id="rId6" Type="http://schemas.openxmlformats.org/officeDocument/2006/relationships/image" Target="../media/image21.wmf" /><Relationship Id="rId7" Type="http://schemas.openxmlformats.org/officeDocument/2006/relationships/tags" Target="../tags/tag48.xml" /><Relationship Id="rId8" Type="http://schemas.openxmlformats.org/officeDocument/2006/relationships/tags" Target="../tags/tag49.xml" /><Relationship Id="rId9" Type="http://schemas.openxmlformats.org/officeDocument/2006/relationships/tags" Target="../tags/tag5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1.xml" /><Relationship Id="rId3" Type="http://schemas.openxmlformats.org/officeDocument/2006/relationships/oleObject" Target="../embeddings/oleObject14.bin" TargetMode="Internal" /><Relationship Id="rId4" Type="http://schemas.openxmlformats.org/officeDocument/2006/relationships/image" Target="../media/image22.wmf" /><Relationship Id="rId5" Type="http://schemas.openxmlformats.org/officeDocument/2006/relationships/vmlDrawing" Target="../drawings/vmlDrawing7.v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oleObject" Target="../embeddings/oleObject18.bin" TargetMode="Internal" /><Relationship Id="rId11" Type="http://schemas.openxmlformats.org/officeDocument/2006/relationships/image" Target="../media/image26.wmf" /><Relationship Id="rId12" Type="http://schemas.openxmlformats.org/officeDocument/2006/relationships/oleObject" Target="../embeddings/oleObject19.bin" TargetMode="Internal" /><Relationship Id="rId13" Type="http://schemas.openxmlformats.org/officeDocument/2006/relationships/image" Target="../media/image27.wmf" /><Relationship Id="rId14" Type="http://schemas.openxmlformats.org/officeDocument/2006/relationships/vmlDrawing" Target="../drawings/vmlDrawing8.v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51.xml" /><Relationship Id="rId4" Type="http://schemas.openxmlformats.org/officeDocument/2006/relationships/oleObject" Target="../embeddings/oleObject15.bin" TargetMode="Internal" /><Relationship Id="rId5" Type="http://schemas.openxmlformats.org/officeDocument/2006/relationships/image" Target="../media/image23.wmf" /><Relationship Id="rId6" Type="http://schemas.openxmlformats.org/officeDocument/2006/relationships/oleObject" Target="../embeddings/oleObject16.bin" TargetMode="Internal" /><Relationship Id="rId7" Type="http://schemas.openxmlformats.org/officeDocument/2006/relationships/image" Target="../media/image24.wmf" /><Relationship Id="rId8" Type="http://schemas.openxmlformats.org/officeDocument/2006/relationships/oleObject" Target="../embeddings/oleObject17.bin" TargetMode="Internal" /><Relationship Id="rId9" Type="http://schemas.openxmlformats.org/officeDocument/2006/relationships/image" Target="../media/image25.wmf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56.xml" /><Relationship Id="rId11" Type="http://schemas.openxmlformats.org/officeDocument/2006/relationships/oleObject" Target="../embeddings/oleObject21.bin" TargetMode="Internal" /><Relationship Id="rId12" Type="http://schemas.openxmlformats.org/officeDocument/2006/relationships/image" Target="../media/image29.wmf" /><Relationship Id="rId13" Type="http://schemas.openxmlformats.org/officeDocument/2006/relationships/vmlDrawing" Target="../drawings/vmlDrawing9.v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52.xml" /><Relationship Id="rId4" Type="http://schemas.openxmlformats.org/officeDocument/2006/relationships/image" Target="../media/image3.png" /><Relationship Id="rId5" Type="http://schemas.openxmlformats.org/officeDocument/2006/relationships/tags" Target="../tags/tag53.xml" /><Relationship Id="rId6" Type="http://schemas.openxmlformats.org/officeDocument/2006/relationships/tags" Target="../tags/tag54.xml" /><Relationship Id="rId7" Type="http://schemas.openxmlformats.org/officeDocument/2006/relationships/oleObject" Target="../embeddings/oleObject20.bin" TargetMode="Internal" /><Relationship Id="rId8" Type="http://schemas.openxmlformats.org/officeDocument/2006/relationships/image" Target="../media/image28.wmf" /><Relationship Id="rId9" Type="http://schemas.openxmlformats.org/officeDocument/2006/relationships/tags" Target="../tags/tag5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30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vmlDrawing" Target="../drawings/vmlDrawing10.v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31.jpeg" /><Relationship Id="rId4" Type="http://schemas.openxmlformats.org/officeDocument/2006/relationships/oleObject" Target="../embeddings/oleObject22.bin" TargetMode="Internal" /><Relationship Id="rId5" Type="http://schemas.openxmlformats.org/officeDocument/2006/relationships/image" Target="../media/image32.wmf" /><Relationship Id="rId6" Type="http://schemas.openxmlformats.org/officeDocument/2006/relationships/tags" Target="../tags/tag57.xml" /><Relationship Id="rId7" Type="http://schemas.openxmlformats.org/officeDocument/2006/relationships/image" Target="../media/image3.png" /><Relationship Id="rId8" Type="http://schemas.openxmlformats.org/officeDocument/2006/relationships/tags" Target="../tags/tag58.xml" /><Relationship Id="rId9" Type="http://schemas.openxmlformats.org/officeDocument/2006/relationships/tags" Target="../tags/tag59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60.xml" /><Relationship Id="rId4" Type="http://schemas.openxmlformats.org/officeDocument/2006/relationships/image" Target="../media/image3.png" /><Relationship Id="rId5" Type="http://schemas.openxmlformats.org/officeDocument/2006/relationships/tags" Target="../tags/tag61.xml" /><Relationship Id="rId6" Type="http://schemas.openxmlformats.org/officeDocument/2006/relationships/tags" Target="../tags/tag62.xml" /><Relationship Id="rId7" Type="http://schemas.openxmlformats.org/officeDocument/2006/relationships/tags" Target="../tags/tag63.xml" /><Relationship Id="rId8" Type="http://schemas.openxmlformats.org/officeDocument/2006/relationships/tags" Target="../tags/tag64.xml" /><Relationship Id="rId9" Type="http://schemas.openxmlformats.org/officeDocument/2006/relationships/image" Target="../media/image33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34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39.png" /><Relationship Id="rId11" Type="http://schemas.openxmlformats.org/officeDocument/2006/relationships/vmlDrawing" Target="../drawings/vmlDrawing11.vml" /><Relationship Id="rId2" Type="http://schemas.openxmlformats.org/officeDocument/2006/relationships/oleObject" Target="../embeddings/oleObject23.bin" TargetMode="Internal" /><Relationship Id="rId3" Type="http://schemas.openxmlformats.org/officeDocument/2006/relationships/image" Target="../media/image35.wmf" /><Relationship Id="rId4" Type="http://schemas.openxmlformats.org/officeDocument/2006/relationships/oleObject" Target="../embeddings/oleObject24.bin" TargetMode="Internal" /><Relationship Id="rId5" Type="http://schemas.openxmlformats.org/officeDocument/2006/relationships/image" Target="../media/image36.wmf" /><Relationship Id="rId6" Type="http://schemas.openxmlformats.org/officeDocument/2006/relationships/oleObject" Target="../embeddings/oleObject25.bin" TargetMode="Internal" /><Relationship Id="rId7" Type="http://schemas.openxmlformats.org/officeDocument/2006/relationships/image" Target="../media/image37.wmf" /><Relationship Id="rId8" Type="http://schemas.openxmlformats.org/officeDocument/2006/relationships/oleObject" Target="../embeddings/oleObject26.bin" TargetMode="Internal" /><Relationship Id="rId9" Type="http://schemas.openxmlformats.org/officeDocument/2006/relationships/image" Target="../media/image38.wmf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3.png" /><Relationship Id="rId11" Type="http://schemas.openxmlformats.org/officeDocument/2006/relationships/tags" Target="../tags/tag65.xml" /><Relationship Id="rId12" Type="http://schemas.openxmlformats.org/officeDocument/2006/relationships/tags" Target="../tags/tag66.xml" /><Relationship Id="rId13" Type="http://schemas.openxmlformats.org/officeDocument/2006/relationships/vmlDrawing" Target="../drawings/vmlDrawing12.vml" /><Relationship Id="rId2" Type="http://schemas.openxmlformats.org/officeDocument/2006/relationships/notesSlide" Target="../notesSlides/notesSlide19.xml" /><Relationship Id="rId3" Type="http://schemas.openxmlformats.org/officeDocument/2006/relationships/oleObject" Target="../embeddings/oleObject27.bin" TargetMode="Internal" /><Relationship Id="rId4" Type="http://schemas.openxmlformats.org/officeDocument/2006/relationships/image" Target="../media/image40.wmf" /><Relationship Id="rId5" Type="http://schemas.openxmlformats.org/officeDocument/2006/relationships/oleObject" Target="../embeddings/oleObject28.bin" TargetMode="Internal" /><Relationship Id="rId6" Type="http://schemas.openxmlformats.org/officeDocument/2006/relationships/image" Target="../media/image41.wmf" /><Relationship Id="rId7" Type="http://schemas.openxmlformats.org/officeDocument/2006/relationships/oleObject" Target="../embeddings/oleObject29.bin" TargetMode="Internal" /><Relationship Id="rId8" Type="http://schemas.openxmlformats.org/officeDocument/2006/relationships/image" Target="../media/image42.wmf" /><Relationship Id="rId9" Type="http://schemas.openxmlformats.org/officeDocument/2006/relationships/oleObject" Target="../embeddings/oleObject30.bin" TargetMode="In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标题 1" title=""/>
          <p:cNvSpPr txBox="1"/>
          <p:nvPr/>
        </p:nvSpPr>
        <p:spPr bwMode="auto">
          <a:xfrm>
            <a:off x="5368925" y="6024245"/>
            <a:ext cx="4862195" cy="76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b" anchorCtr="0" compatLnSpc="1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4D290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4D290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4D290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4D290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4D290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4D290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4D290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4D290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4D290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3300" b="1" smtClean="0">
                <a:latin typeface="+mj-ea"/>
                <a:ea typeface="+mj-ea"/>
              </a:rPr>
              <a:t>鲁教版九年级</a:t>
            </a:r>
            <a:r>
              <a:rPr lang="zh-CN" altLang="en-US" sz="3300" b="1">
                <a:latin typeface="+mj-ea"/>
                <a:ea typeface="+mj-ea"/>
              </a:rPr>
              <a:t>上册数学</a:t>
            </a:r>
            <a:endParaRPr lang="zh-CN" altLang="en-US" sz="3300" b="1">
              <a:latin typeface="+mj-ea"/>
              <a:ea typeface="+mj-ea"/>
            </a:endParaRPr>
          </a:p>
        </p:txBody>
      </p:sp>
      <p:sp>
        <p:nvSpPr>
          <p:cNvPr id="3" name="标题 3" title="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286125" y="1410970"/>
            <a:ext cx="5006340" cy="84074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ctr" anchorCtr="0"/>
          <a:lstStyle>
            <a:lvl1pPr marL="2057400" indent="-228600" algn="ctr" defTabSz="44894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2057400" indent="-228600" algn="ctr" defTabSz="44894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2057400" indent="-228600" algn="ctr" defTabSz="44894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2057400" indent="-228600" algn="ctr" defTabSz="44894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 defTabSz="44894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defTabSz="448945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defTabSz="448945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defTabSz="448945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defTabSz="448945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algn="l" latinLnBrk="0">
              <a:buSzTx/>
            </a:pPr>
            <a:r>
              <a:rPr lang="zh-CN" altLang="en-US" sz="4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第一章 </a:t>
            </a:r>
            <a:r>
              <a:rPr lang="en-US" altLang="zh-CN" sz="4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4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反比例函数</a:t>
            </a:r>
            <a:endParaRPr lang="zh-CN" altLang="en-US" sz="40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Text Box 11" title=""/>
          <p:cNvSpPr txBox="1"/>
          <p:nvPr/>
        </p:nvSpPr>
        <p:spPr>
          <a:xfrm>
            <a:off x="3780155" y="2780030"/>
            <a:ext cx="383286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1.1 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反比例函数</a:t>
            </a:r>
            <a:endParaRPr lang="zh-CN" altLang="en-US" sz="4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27" title=""/>
          <p:cNvSpPr txBox="1"/>
          <p:nvPr>
            <p:custDataLst>
              <p:tags r:id="rId3"/>
            </p:custDataLst>
          </p:nvPr>
        </p:nvSpPr>
        <p:spPr>
          <a:xfrm>
            <a:off x="1737995" y="487043"/>
            <a:ext cx="2040255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学习目标</a:t>
            </a:r>
            <a:endParaRPr kumimoji="0" lang="zh-CN" altLang="en-US" sz="3600" b="1" kern="1200" cap="none" spc="0" normalizeH="0" baseline="0" noProof="0">
              <a:solidFill>
                <a:srgbClr val="007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 title=""/>
          <p:cNvGrpSpPr/>
          <p:nvPr/>
        </p:nvGrpSpPr>
        <p:grpSpPr>
          <a:xfrm>
            <a:off x="1064442" y="524839"/>
            <a:ext cx="3088610" cy="862965"/>
            <a:chOff x="3327445" y="196489"/>
            <a:chExt cx="3088610" cy="1003300"/>
          </a:xfrm>
        </p:grpSpPr>
        <p:pic>
          <p:nvPicPr>
            <p:cNvPr id="15" name="图片 14" descr="标题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3327445" y="196489"/>
              <a:ext cx="868531" cy="1003300"/>
            </a:xfrm>
            <a:prstGeom prst="rect">
              <a:avLst/>
            </a:prstGeom>
          </p:spPr>
        </p:pic>
        <p:cxnSp>
          <p:nvCxnSpPr>
            <p:cNvPr id="18" name="直接连接符 17"/>
            <p:cNvCxnSpPr/>
            <p:nvPr>
              <p:custDataLst>
                <p:tags r:id="rId6"/>
              </p:custDataLst>
            </p:nvPr>
          </p:nvCxnSpPr>
          <p:spPr>
            <a:xfrm flipV="1">
              <a:off x="3491880" y="960755"/>
              <a:ext cx="2924175" cy="16510"/>
            </a:xfrm>
            <a:prstGeom prst="line">
              <a:avLst/>
            </a:prstGeom>
            <a:ln>
              <a:solidFill>
                <a:srgbClr val="009FB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21" name="Rectangle 1" title=""/>
          <p:cNvSpPr/>
          <p:nvPr/>
        </p:nvSpPr>
        <p:spPr>
          <a:xfrm>
            <a:off x="695325" y="1556385"/>
            <a:ext cx="10273030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indent="0" latinLnBrk="0">
              <a:lnSpc>
                <a:spcPct val="150000"/>
              </a:lnSpc>
            </a:pP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理解并掌握反比例函数的概念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重点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latinLnBrk="0">
              <a:lnSpc>
                <a:spcPct val="150000"/>
              </a:lnSpc>
            </a:pP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从实际问题中抽象出反比例函数的概念，能根据已知条件确定反比例函数的解析式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重点、难点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4" title="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5236" y="1292329"/>
            <a:ext cx="1524270" cy="290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 title="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82955" y="1700530"/>
            <a:ext cx="8199755" cy="178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algun Gothic" panose="020b0503020000020004" pitchFamily="2" charset="-127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algun Gothic" panose="020b0503020000020004" pitchFamily="2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algun Gothic" panose="020b0503020000020004" pitchFamily="2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algun Gothic" panose="020b0503020000020004" pitchFamily="2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algun Gothic" panose="020b0503020000020004" pitchFamily="2" charset="-127"/>
              </a:defRPr>
            </a:lvl5pPr>
            <a:lvl6pPr marL="25146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FontTx/>
              <a:buNone/>
            </a:pPr>
            <a:r>
              <a:rPr lang="en-US" altLang="zh-CN" sz="2800" b="1" kern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 kern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当人和木板对地面的压力一定时，随着木板面积的变化，人和木板对地面的压强如何变化？</a:t>
            </a:r>
            <a:endParaRPr lang="zh-CN" altLang="en-US" sz="2800" b="1" kern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Rectangle 4" title=""/>
          <p:cNvSpPr>
            <a:spLocks noChangeArrowheads="1"/>
          </p:cNvSpPr>
          <p:nvPr/>
        </p:nvSpPr>
        <p:spPr bwMode="auto">
          <a:xfrm>
            <a:off x="9340850" y="13843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情境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导入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 title=""/>
          <p:cNvSpPr>
            <a:spLocks noChangeArrowheads="1"/>
          </p:cNvSpPr>
          <p:nvPr/>
        </p:nvSpPr>
        <p:spPr bwMode="auto">
          <a:xfrm>
            <a:off x="9340850" y="13843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情境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导入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85" name="Text Box 8" title=""/>
          <p:cNvSpPr txBox="1">
            <a:spLocks noChangeArrowheads="1"/>
          </p:cNvSpPr>
          <p:nvPr/>
        </p:nvSpPr>
        <p:spPr bwMode="auto">
          <a:xfrm>
            <a:off x="5507990" y="3051810"/>
            <a:ext cx="5948680" cy="1470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">
              <a:lnSpc>
                <a:spcPct val="16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当面积 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S=15m</a:t>
            </a:r>
            <a:r>
              <a:rPr lang="en-US" altLang="zh-CN" sz="2800" b="1" baseline="3000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时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,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长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y(m)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与宽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x(m)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的关系是：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  </a:t>
            </a:r>
            <a:endParaRPr lang="en-US" altLang="zh-CN" sz="2800" b="1">
              <a:solidFill>
                <a:srgbClr val="FF0000"/>
              </a:solidFill>
              <a:latin typeface="+mj-ea"/>
              <a:ea typeface="+mj-ea"/>
              <a:cs typeface="+mj-ea"/>
            </a:endParaRPr>
          </a:p>
        </p:txBody>
      </p:sp>
      <p:grpSp>
        <p:nvGrpSpPr>
          <p:cNvPr id="6" name="Group 15" title=""/>
          <p:cNvGrpSpPr/>
          <p:nvPr/>
        </p:nvGrpSpPr>
        <p:grpSpPr>
          <a:xfrm>
            <a:off x="726758" y="1117918"/>
            <a:ext cx="10729913" cy="4949824"/>
            <a:chOff x="405" y="596"/>
            <a:chExt cx="6759" cy="3118"/>
          </a:xfrm>
        </p:grpSpPr>
        <p:sp>
          <p:nvSpPr>
            <p:cNvPr id="2056" name="TextBox 17"/>
            <p:cNvSpPr txBox="1">
              <a:spLocks noChangeArrowheads="1"/>
            </p:cNvSpPr>
            <p:nvPr/>
          </p:nvSpPr>
          <p:spPr bwMode="auto">
            <a:xfrm>
              <a:off x="405" y="596"/>
              <a:ext cx="6759" cy="16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+mj-ea"/>
                  <a:ea typeface="+mj-ea"/>
                  <a:cs typeface="+mj-ea"/>
                </a:rPr>
                <a:t>问题：</a:t>
              </a:r>
              <a:r>
                <a:rPr lang="zh-CN" altLang="en-US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小明想要在家门前草原上围一个面积约为</a:t>
              </a:r>
              <a:r>
                <a:rPr lang="en-US" altLang="zh-CN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15</a:t>
              </a:r>
              <a:r>
                <a:rPr lang="zh-CN" altLang="en-US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平米的矩形羊圈，那么羊圈的长</a:t>
              </a:r>
              <a:r>
                <a:rPr lang="en-US" altLang="zh-CN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y</a:t>
              </a:r>
              <a:r>
                <a:rPr lang="zh-CN" altLang="en-US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（单位：</a:t>
              </a:r>
              <a:r>
                <a:rPr lang="en-US" altLang="zh-CN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m</a:t>
              </a:r>
              <a:r>
                <a:rPr lang="zh-CN" altLang="en-US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）和宽</a:t>
              </a:r>
              <a:r>
                <a:rPr lang="en-US" altLang="zh-CN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x</a:t>
              </a:r>
              <a:r>
                <a:rPr lang="zh-CN" altLang="en-US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（单位：</a:t>
              </a:r>
              <a:r>
                <a:rPr lang="en-US" altLang="zh-CN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m</a:t>
              </a:r>
              <a:r>
                <a:rPr lang="zh-CN" altLang="en-US" sz="2800" b="1">
                  <a:solidFill>
                    <a:schemeClr val="tx2"/>
                  </a:solidFill>
                  <a:latin typeface="+mj-ea"/>
                  <a:ea typeface="+mj-ea"/>
                  <a:cs typeface="+mj-ea"/>
                </a:rPr>
                <a:t>）之间有着什么样的关系呢？</a:t>
              </a:r>
              <a:endParaRPr lang="zh-CN" altLang="en-US" sz="2800" b="1">
                <a:solidFill>
                  <a:schemeClr val="tx2"/>
                </a:solidFill>
                <a:latin typeface="+mj-ea"/>
                <a:ea typeface="+mj-ea"/>
                <a:cs typeface="+mj-ea"/>
              </a:endParaRPr>
            </a:p>
            <a:p>
              <a:pPr>
                <a:lnSpc>
                  <a:spcPct val="150000"/>
                </a:lnSpc>
              </a:pPr>
              <a:endParaRPr lang="zh-CN" altLang="en-US" sz="2800" b="1">
                <a:solidFill>
                  <a:schemeClr val="tx2"/>
                </a:solidFill>
                <a:latin typeface="+mj-ea"/>
                <a:ea typeface="+mj-ea"/>
                <a:cs typeface="+mj-ea"/>
              </a:endParaRPr>
            </a:p>
          </p:txBody>
        </p:sp>
        <p:pic>
          <p:nvPicPr>
            <p:cNvPr id="2057" name="Picture 9" descr="1988589_150529017_2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476" y="1961"/>
              <a:ext cx="2767" cy="1753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</p:grpSp>
      <p:grpSp>
        <p:nvGrpSpPr>
          <p:cNvPr id="4" name="组合 11" title=""/>
          <p:cNvGrpSpPr/>
          <p:nvPr/>
        </p:nvGrpSpPr>
        <p:grpSpPr>
          <a:xfrm>
            <a:off x="5563552" y="4754563"/>
            <a:ext cx="2750185" cy="728345"/>
            <a:chOff x="4631343" y="4602492"/>
            <a:chExt cx="2750562" cy="728450"/>
          </a:xfrm>
        </p:grpSpPr>
        <p:graphicFrame>
          <p:nvGraphicFramePr>
            <p:cNvPr id="2050" name="Object 13"/>
            <p:cNvGraphicFramePr>
              <a:graphicFrameLocks noChangeAspect="1"/>
            </p:cNvGraphicFramePr>
            <p:nvPr/>
          </p:nvGraphicFramePr>
          <p:xfrm>
            <a:off x="6430545" y="4602492"/>
            <a:ext cx="951360" cy="728450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38" r:id="rId4" imgW="10668000" imgH="9448800" progId="Equation.3">
                    <p:embed/>
                  </p:oleObj>
                </mc:Choice>
                <mc:Fallback>
                  <p:oleObj r:id="rId4" imgW="10668000" imgH="94488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430545" y="4602492"/>
                          <a:ext cx="951360" cy="7284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5" name="矩形 10"/>
            <p:cNvSpPr>
              <a:spLocks noChangeArrowheads="1"/>
            </p:cNvSpPr>
            <p:nvPr/>
          </p:nvSpPr>
          <p:spPr bwMode="auto">
            <a:xfrm>
              <a:off x="4631343" y="4714903"/>
              <a:ext cx="1783325" cy="5220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>
                  <a:solidFill>
                    <a:srgbClr val="FF0000"/>
                  </a:solidFill>
                  <a:latin typeface="+mj-ea"/>
                  <a:ea typeface="+mj-ea"/>
                  <a:cs typeface="+mj-ea"/>
                </a:rPr>
                <a:t> xy =15</a:t>
              </a:r>
              <a:r>
                <a:rPr lang="zh-CN" altLang="en-US" sz="2800">
                  <a:solidFill>
                    <a:srgbClr val="FF0000"/>
                  </a:solidFill>
                  <a:latin typeface="+mj-ea"/>
                  <a:ea typeface="+mj-ea"/>
                  <a:cs typeface="+mj-ea"/>
                </a:rPr>
                <a:t>或</a:t>
              </a:r>
              <a:endParaRPr lang="zh-CN" altLang="en-US" sz="2800">
                <a:solidFill>
                  <a:srgbClr val="FF0000"/>
                </a:solidFill>
                <a:latin typeface="+mj-ea"/>
                <a:ea typeface="+mj-ea"/>
                <a:cs typeface="+mj-ea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898525" y="1649730"/>
            <a:ext cx="9890760" cy="141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楷体" panose="02010609060101010101" pitchFamily="49" charset="-122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我们知道，电流I、电阻R、电压U之间满足关系式 U=IR，当U=22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0V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时.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4"/>
            </p:custDataLst>
          </p:nvPr>
        </p:nvSpPr>
        <p:spPr>
          <a:xfrm>
            <a:off x="727689" y="2924690"/>
            <a:ext cx="6102423" cy="85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（1）你能用含有R的代数式表示I吗？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5"/>
            </p:custDataLst>
          </p:nvPr>
        </p:nvSpPr>
        <p:spPr>
          <a:xfrm>
            <a:off x="727710" y="3723640"/>
            <a:ext cx="6466205" cy="80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（2）利用写出的关系式完成下表：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9" name="对象 8" title="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7032482" y="2925104"/>
          <a:ext cx="1007273" cy="871154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name="Equation" r:id="rId7" imgW="11277600" imgH="9753600" progId="Equation.DSMT4">
                  <p:embed/>
                </p:oleObj>
              </mc:Choice>
              <mc:Fallback>
                <p:oleObj name="Equation" r:id="rId7" imgW="112776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32482" y="2925104"/>
                        <a:ext cx="1007273" cy="871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Group 33" title=""/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941070" y="4671060"/>
          <a:ext cx="7538720" cy="1452880"/>
        </p:xfrm>
        <a:graphic>
          <a:graphicData uri="http://schemas.openxmlformats.org/drawingml/2006/table">
            <a:tbl>
              <a:tblPr/>
              <a:tblGrid>
                <a:gridCol w="1256665"/>
                <a:gridCol w="1254760"/>
                <a:gridCol w="1256030"/>
                <a:gridCol w="1254760"/>
                <a:gridCol w="1256030"/>
                <a:gridCol w="1260475"/>
              </a:tblGrid>
              <a:tr h="72644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R/</a:t>
                      </a: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Ω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80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</a:tr>
              <a:tr h="72644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I/A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 Box 36" title="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197100" y="5364480"/>
            <a:ext cx="1222375" cy="66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11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Text Box 36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617595" y="5367020"/>
            <a:ext cx="901700" cy="66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5.5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Text Box 36" title="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826635" y="5357495"/>
            <a:ext cx="1039495" cy="66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3.67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Text Box 36" title="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141004" y="5559126"/>
            <a:ext cx="9017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2.75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Text Box 36" title="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471218" y="5538556"/>
            <a:ext cx="72199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</a:rPr>
              <a:t>2.2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14" name="组合 6147" title=""/>
          <p:cNvGrpSpPr/>
          <p:nvPr/>
        </p:nvGrpSpPr>
        <p:grpSpPr>
          <a:xfrm>
            <a:off x="2468265" y="621030"/>
            <a:ext cx="3077283" cy="762720"/>
            <a:chOff x="872" y="0"/>
            <a:chExt cx="2856" cy="1200"/>
          </a:xfrm>
        </p:grpSpPr>
        <p:sp>
          <p:nvSpPr>
            <p:cNvPr id="15" name="矩形 7"/>
            <p:cNvSpPr/>
            <p:nvPr>
              <p:custDataLst>
                <p:tags r:id="rId15"/>
              </p:custDataLst>
            </p:nvPr>
          </p:nvSpPr>
          <p:spPr>
            <a:xfrm>
              <a:off x="882" y="0"/>
              <a:ext cx="2634" cy="1200"/>
            </a:xfrm>
            <a:custGeom>
              <a:cxnLst>
                <a:cxn ang="0">
                  <a:pos x="0" y="1200"/>
                </a:cxn>
                <a:cxn ang="0">
                  <a:pos x="2634" y="1200"/>
                </a:cxn>
                <a:cxn ang="0">
                  <a:pos x="0" y="120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 cmpd="sng">
              <a:solidFill>
                <a:srgbClr val="DDDDDD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文本框 6151"/>
            <p:cNvSpPr txBox="1"/>
            <p:nvPr>
              <p:custDataLst>
                <p:tags r:id="rId16"/>
              </p:custDataLst>
            </p:nvPr>
          </p:nvSpPr>
          <p:spPr>
            <a:xfrm>
              <a:off x="872" y="206"/>
              <a:ext cx="2856" cy="8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noAutofit/>
            </a:bodyPr>
            <a:lstStyle/>
            <a:p>
              <a:pPr algn="l" eaLnBrk="1" hangingPunct="1">
                <a:buClrTx/>
                <a:buSzTx/>
                <a:buFontTx/>
              </a:pPr>
              <a:r>
                <a:rPr lang="zh-CN" altLang="en-US" sz="2800" b="1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反比例函数的定义</a:t>
              </a:r>
              <a:endParaRPr lang="zh-CN" altLang="en-US" sz="2800">
                <a:solidFill>
                  <a:srgbClr val="0070C0"/>
                </a:solidFill>
              </a:endParaRPr>
            </a:p>
            <a:p>
              <a:pPr algn="l" eaLnBrk="1" hangingPunct="1">
                <a:buClrTx/>
                <a:buSzTx/>
                <a:buFontTx/>
              </a:pPr>
              <a:endParaRPr lang="zh-CN" altLang="en-US" sz="28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hangingPunct="1">
                <a:buClrTx/>
                <a:buSzTx/>
                <a:buFontTx/>
              </a:pPr>
              <a:endParaRPr lang="zh-CN" altLang="en-US" sz="28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7" name="object 3" title=""/>
          <p:cNvGrpSpPr/>
          <p:nvPr/>
        </p:nvGrpSpPr>
        <p:grpSpPr>
          <a:xfrm>
            <a:off x="1762760" y="809294"/>
            <a:ext cx="561340" cy="214629"/>
            <a:chOff x="184150" y="378764"/>
            <a:chExt cx="561340" cy="214629"/>
          </a:xfrm>
        </p:grpSpPr>
        <p:sp>
          <p:nvSpPr>
            <p:cNvPr id="18" name="object 4"/>
            <p:cNvSpPr/>
            <p:nvPr>
              <p:custDataLst>
                <p:tags r:id="rId17"/>
              </p:custDataLst>
            </p:nvPr>
          </p:nvSpPr>
          <p:spPr>
            <a:xfrm>
              <a:off x="743991" y="432092"/>
              <a:ext cx="1905" cy="0"/>
            </a:xfrm>
            <a:custGeom>
              <a:rect l="l" t="t" r="r" b="b"/>
              <a:pathLst>
                <a:path w="1904">
                  <a:moveTo>
                    <a:pt x="0" y="0"/>
                  </a:moveTo>
                  <a:lnTo>
                    <a:pt x="1384" y="0"/>
                  </a:lnTo>
                </a:path>
              </a:pathLst>
            </a:custGeom>
            <a:ln w="12699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5"/>
            <p:cNvSpPr/>
            <p:nvPr>
              <p:custDataLst>
                <p:tags r:id="rId18"/>
              </p:custDataLst>
            </p:nvPr>
          </p:nvSpPr>
          <p:spPr>
            <a:xfrm>
              <a:off x="184150" y="429259"/>
              <a:ext cx="346710" cy="163830"/>
            </a:xfrm>
            <a:custGeom>
              <a:rect l="l" t="t" r="r" b="b"/>
              <a:pathLst>
                <a:path w="346709" h="163829">
                  <a:moveTo>
                    <a:pt x="0" y="0"/>
                  </a:moveTo>
                  <a:lnTo>
                    <a:pt x="346227" y="0"/>
                  </a:lnTo>
                  <a:lnTo>
                    <a:pt x="346227" y="163829"/>
                  </a:lnTo>
                  <a:lnTo>
                    <a:pt x="0" y="1638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6"/>
            <p:cNvPicPr/>
            <p:nvPr>
              <p:custDataLst>
                <p:tags r:id="rId20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545947" y="378764"/>
              <a:ext cx="163715" cy="168325"/>
            </a:xfrm>
            <a:prstGeom prst="rect">
              <a:avLst/>
            </a:prstGeom>
          </p:spPr>
        </p:pic>
      </p:grpSp>
      <p:sp>
        <p:nvSpPr>
          <p:cNvPr id="24" name="object 16" title=""/>
          <p:cNvSpPr txBox="1"/>
          <p:nvPr>
            <p:custDataLst>
              <p:tags r:id="rId21"/>
            </p:custDataLst>
          </p:nvPr>
        </p:nvSpPr>
        <p:spPr>
          <a:xfrm>
            <a:off x="1762760" y="1023620"/>
            <a:ext cx="524510" cy="449580"/>
          </a:xfrm>
          <a:prstGeom prst="rect">
            <a:avLst/>
          </a:prstGeom>
          <a:solidFill>
            <a:srgbClr val="008080"/>
          </a:solidFill>
        </p:spPr>
        <p:txBody>
          <a:bodyPr vert="horz" wrap="square" lIns="0" tIns="0" rIns="0" bIns="0" rtlCol="0">
            <a:noAutofit/>
          </a:bodyPr>
          <a:lstStyle/>
          <a:p>
            <a:pPr marL="82550">
              <a:lnSpc>
                <a:spcPts val="2230"/>
              </a:lnSpc>
            </a:pPr>
            <a:r>
              <a:rPr lang="en-US" sz="2750" spc="-200">
                <a:solidFill>
                  <a:srgbClr val="FFFFF6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sz="2750" spc="-200">
                <a:solidFill>
                  <a:srgbClr val="FFFFF6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endParaRPr sz="275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Rectangle 4" title=""/>
          <p:cNvSpPr>
            <a:spLocks noChangeArrowheads="1"/>
          </p:cNvSpPr>
          <p:nvPr/>
        </p:nvSpPr>
        <p:spPr bwMode="auto">
          <a:xfrm>
            <a:off x="9477375" y="24384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探索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Rectangle 4" title=""/>
          <p:cNvSpPr>
            <a:spLocks noChangeArrowheads="1"/>
          </p:cNvSpPr>
          <p:nvPr/>
        </p:nvSpPr>
        <p:spPr bwMode="auto">
          <a:xfrm>
            <a:off x="9477375" y="24384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探索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458" name="矩形 46083" title=""/>
          <p:cNvSpPr>
            <a:spLocks noChangeArrowheads="1"/>
          </p:cNvSpPr>
          <p:nvPr/>
        </p:nvSpPr>
        <p:spPr bwMode="auto">
          <a:xfrm>
            <a:off x="969645" y="2821940"/>
            <a:ext cx="8816340" cy="20300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当</a:t>
            </a:r>
            <a:r>
              <a:rPr lang="en-US" altLang="zh-CN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R </a:t>
            </a:r>
            <a:r>
              <a:rPr lang="zh-CN" altLang="en-US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越来越大时，</a:t>
            </a:r>
            <a:r>
              <a:rPr lang="en-US" altLang="zh-CN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I </a:t>
            </a:r>
            <a:r>
              <a:rPr lang="zh-CN" altLang="en-US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怎样变化？当</a:t>
            </a:r>
            <a:r>
              <a:rPr lang="en-US" altLang="zh-CN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R </a:t>
            </a:r>
            <a:r>
              <a:rPr lang="zh-CN" altLang="en-US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越来越小呢？</a:t>
            </a:r>
            <a:endParaRPr lang="en-US" altLang="zh-CN" sz="2800" b="1">
              <a:solidFill>
                <a:schemeClr val="tx2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endParaRPr lang="en-US" altLang="zh-CN" sz="2800" b="1">
              <a:solidFill>
                <a:schemeClr val="tx2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（</a:t>
            </a:r>
            <a:r>
              <a:rPr lang="en-US" altLang="zh-CN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3</a:t>
            </a:r>
            <a:r>
              <a:rPr lang="zh-CN" altLang="en-US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）变量</a:t>
            </a:r>
            <a:r>
              <a:rPr lang="en-US" altLang="zh-CN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I </a:t>
            </a:r>
            <a:r>
              <a:rPr lang="zh-CN" altLang="en-US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是</a:t>
            </a:r>
            <a:r>
              <a:rPr lang="en-US" altLang="zh-CN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R</a:t>
            </a:r>
            <a:r>
              <a:rPr lang="zh-CN" altLang="en-US" sz="2800" b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的函数吗？为什么？</a:t>
            </a:r>
            <a:endParaRPr lang="zh-CN" altLang="en-US" sz="2800" b="1">
              <a:solidFill>
                <a:schemeClr val="tx2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46085" name="文本框 46084" title=""/>
          <p:cNvSpPr txBox="1">
            <a:spLocks noChangeArrowheads="1"/>
          </p:cNvSpPr>
          <p:nvPr/>
        </p:nvSpPr>
        <p:spPr bwMode="auto">
          <a:xfrm>
            <a:off x="1011873" y="3686810"/>
            <a:ext cx="716089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I 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随着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R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的增大而变小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,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随着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R 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的减小而变大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.</a:t>
            </a:r>
            <a:endParaRPr lang="en-US" altLang="zh-CN" sz="2800" b="1">
              <a:solidFill>
                <a:srgbClr val="FF0000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" name="矩形 1" title=""/>
          <p:cNvSpPr/>
          <p:nvPr/>
        </p:nvSpPr>
        <p:spPr>
          <a:xfrm>
            <a:off x="1001395" y="5006975"/>
            <a:ext cx="1004379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当给定一个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R</a:t>
            </a:r>
            <a:r>
              <a:rPr lang="zh-CN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的值时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,</a:t>
            </a:r>
            <a:r>
              <a:rPr lang="zh-CN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相应地确定了一个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I</a:t>
            </a:r>
            <a:r>
              <a:rPr lang="zh-CN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值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,</a:t>
            </a:r>
            <a:r>
              <a:rPr lang="zh-CN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因此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I</a:t>
            </a:r>
            <a:r>
              <a:rPr lang="zh-CN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是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R</a:t>
            </a:r>
            <a:r>
              <a:rPr lang="zh-CN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的函数</a:t>
            </a:r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.</a:t>
            </a:r>
            <a:endParaRPr lang="en-US" altLang="zh-CN" sz="2800" b="1">
              <a:solidFill>
                <a:srgbClr val="FF0000"/>
              </a:solidFill>
              <a:latin typeface="+mj-ea"/>
              <a:ea typeface="+mj-ea"/>
              <a:cs typeface="+mj-ea"/>
            </a:endParaRPr>
          </a:p>
        </p:txBody>
      </p:sp>
      <p:graphicFrame>
        <p:nvGraphicFramePr>
          <p:cNvPr id="3" name="Group 33" title="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515110" y="1298575"/>
          <a:ext cx="7538720" cy="1452880"/>
        </p:xfrm>
        <a:graphic>
          <a:graphicData uri="http://schemas.openxmlformats.org/drawingml/2006/table">
            <a:tbl>
              <a:tblPr/>
              <a:tblGrid>
                <a:gridCol w="1256665"/>
                <a:gridCol w="1254760"/>
                <a:gridCol w="1256030"/>
                <a:gridCol w="1254760"/>
                <a:gridCol w="1256030"/>
                <a:gridCol w="1260475"/>
              </a:tblGrid>
              <a:tr h="72644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 R/</a:t>
                      </a: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Ω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40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60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80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</a:tr>
              <a:tr h="72644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I/A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 Box 36" title=""/>
          <p:cNvSpPr txBox="1">
            <a:spLocks noChangeArrowheads="1"/>
          </p:cNvSpPr>
          <p:nvPr/>
        </p:nvSpPr>
        <p:spPr bwMode="auto">
          <a:xfrm>
            <a:off x="2771140" y="1991995"/>
            <a:ext cx="1222375" cy="66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+mj-ea"/>
              </a:rPr>
              <a:t>  11</a:t>
            </a:r>
            <a:endParaRPr lang="en-US" altLang="zh-CN">
              <a:solidFill>
                <a:srgbClr val="FF0000"/>
              </a:solidFill>
              <a:latin typeface="+mj-ea"/>
            </a:endParaRPr>
          </a:p>
        </p:txBody>
      </p:sp>
      <p:sp>
        <p:nvSpPr>
          <p:cNvPr id="20" name="Text Box 36" title=""/>
          <p:cNvSpPr txBox="1">
            <a:spLocks noChangeArrowheads="1"/>
          </p:cNvSpPr>
          <p:nvPr/>
        </p:nvSpPr>
        <p:spPr bwMode="auto">
          <a:xfrm>
            <a:off x="4191635" y="1994535"/>
            <a:ext cx="901700" cy="66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+mj-ea"/>
              </a:rPr>
              <a:t>5.5</a:t>
            </a:r>
            <a:endParaRPr lang="en-US" altLang="zh-CN">
              <a:solidFill>
                <a:srgbClr val="FF0000"/>
              </a:solidFill>
              <a:latin typeface="+mj-ea"/>
            </a:endParaRPr>
          </a:p>
        </p:txBody>
      </p:sp>
      <p:sp>
        <p:nvSpPr>
          <p:cNvPr id="4" name="Text Box 36" title=""/>
          <p:cNvSpPr txBox="1">
            <a:spLocks noChangeArrowheads="1"/>
          </p:cNvSpPr>
          <p:nvPr/>
        </p:nvSpPr>
        <p:spPr bwMode="auto">
          <a:xfrm>
            <a:off x="5400675" y="1985010"/>
            <a:ext cx="1039495" cy="66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+mj-ea"/>
              </a:rPr>
              <a:t>3.67</a:t>
            </a:r>
            <a:endParaRPr lang="en-US" altLang="zh-CN">
              <a:solidFill>
                <a:srgbClr val="FF0000"/>
              </a:solidFill>
              <a:latin typeface="+mj-ea"/>
            </a:endParaRPr>
          </a:p>
        </p:txBody>
      </p:sp>
      <p:sp>
        <p:nvSpPr>
          <p:cNvPr id="22" name="Text Box 36" title=""/>
          <p:cNvSpPr txBox="1">
            <a:spLocks noChangeArrowheads="1"/>
          </p:cNvSpPr>
          <p:nvPr/>
        </p:nvSpPr>
        <p:spPr bwMode="auto">
          <a:xfrm>
            <a:off x="6715044" y="2186641"/>
            <a:ext cx="9017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</a:rPr>
              <a:t>2.75</a:t>
            </a:r>
            <a:endParaRPr lang="en-US" altLang="zh-CN" sz="2800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3" name="Text Box 36" title=""/>
          <p:cNvSpPr txBox="1">
            <a:spLocks noChangeArrowheads="1"/>
          </p:cNvSpPr>
          <p:nvPr/>
        </p:nvSpPr>
        <p:spPr bwMode="auto">
          <a:xfrm>
            <a:off x="8045258" y="2166071"/>
            <a:ext cx="72199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</a:rPr>
              <a:t>2.2</a:t>
            </a:r>
            <a:endParaRPr lang="en-US" altLang="zh-CN" sz="2800" b="1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/>
      <p:bldP spid="2" grpId="0"/>
      <p:bldP spid="194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3" title=""/>
          <p:cNvSpPr txBox="1">
            <a:spLocks noChangeArrowheads="1"/>
          </p:cNvSpPr>
          <p:nvPr/>
        </p:nvSpPr>
        <p:spPr bwMode="auto">
          <a:xfrm>
            <a:off x="753110" y="1358900"/>
            <a:ext cx="7310120" cy="129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+mj-ea"/>
                <a:cs typeface="+mj-ea"/>
              </a:rPr>
              <a:t>亮度可调节的台灯，其灯光亮度的改变，可以通过</a:t>
            </a:r>
            <a:r>
              <a:rPr lang="zh-CN" altLang="en-US">
                <a:solidFill>
                  <a:srgbClr val="FF0000"/>
                </a:solidFill>
                <a:latin typeface="+mj-ea"/>
                <a:cs typeface="+mj-ea"/>
              </a:rPr>
              <a:t>调节总电阻</a:t>
            </a:r>
            <a:r>
              <a:rPr lang="zh-CN" altLang="en-US">
                <a:solidFill>
                  <a:schemeClr val="tx2"/>
                </a:solidFill>
                <a:latin typeface="+mj-ea"/>
                <a:cs typeface="+mj-ea"/>
              </a:rPr>
              <a:t>来控制电流的变化实现</a:t>
            </a:r>
            <a:r>
              <a:rPr lang="en-US" altLang="zh-CN">
                <a:solidFill>
                  <a:schemeClr val="tx2"/>
                </a:solidFill>
                <a:latin typeface="+mj-ea"/>
                <a:cs typeface="+mj-ea"/>
              </a:rPr>
              <a:t>.</a:t>
            </a:r>
            <a:endParaRPr lang="en-US" altLang="zh-CN">
              <a:solidFill>
                <a:schemeClr val="tx2"/>
              </a:solidFill>
              <a:latin typeface="+mj-ea"/>
              <a:cs typeface="+mj-ea"/>
            </a:endParaRPr>
          </a:p>
        </p:txBody>
      </p:sp>
      <p:sp>
        <p:nvSpPr>
          <p:cNvPr id="4" name="Rectangle 3" title=""/>
          <p:cNvSpPr txBox="1">
            <a:spLocks noChangeArrowheads="1"/>
          </p:cNvSpPr>
          <p:nvPr/>
        </p:nvSpPr>
        <p:spPr bwMode="auto">
          <a:xfrm>
            <a:off x="753745" y="2804795"/>
            <a:ext cx="6915785" cy="157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rgbClr val="FF0000"/>
                </a:solidFill>
                <a:latin typeface="+mj-ea"/>
                <a:cs typeface="+mj-ea"/>
              </a:rPr>
              <a:t>因为当电流</a:t>
            </a:r>
            <a:r>
              <a:rPr lang="en-US" altLang="zh-CN">
                <a:solidFill>
                  <a:srgbClr val="FF0000"/>
                </a:solidFill>
                <a:latin typeface="+mj-ea"/>
                <a:cs typeface="+mj-ea"/>
              </a:rPr>
              <a:t>I</a:t>
            </a:r>
            <a:r>
              <a:rPr lang="zh-CN" altLang="en-US">
                <a:solidFill>
                  <a:srgbClr val="FF0000"/>
                </a:solidFill>
                <a:latin typeface="+mj-ea"/>
                <a:cs typeface="+mj-ea"/>
              </a:rPr>
              <a:t>较小时，灯光较暗，反之，当电流</a:t>
            </a:r>
            <a:r>
              <a:rPr lang="en-US" altLang="zh-CN">
                <a:solidFill>
                  <a:srgbClr val="FF0000"/>
                </a:solidFill>
                <a:latin typeface="+mj-ea"/>
                <a:cs typeface="+mj-ea"/>
              </a:rPr>
              <a:t>I</a:t>
            </a:r>
            <a:r>
              <a:rPr lang="zh-CN" altLang="en-US">
                <a:solidFill>
                  <a:srgbClr val="FF0000"/>
                </a:solidFill>
                <a:latin typeface="+mj-ea"/>
                <a:cs typeface="+mj-ea"/>
              </a:rPr>
              <a:t>较大时，灯光较亮</a:t>
            </a:r>
            <a:r>
              <a:rPr lang="en-US" altLang="zh-CN">
                <a:latin typeface="+mj-ea"/>
                <a:cs typeface="+mj-ea"/>
              </a:rPr>
              <a:t>.</a:t>
            </a:r>
            <a:endParaRPr lang="en-US" altLang="zh-CN">
              <a:latin typeface="+mj-ea"/>
              <a:cs typeface="+mj-ea"/>
            </a:endParaRPr>
          </a:p>
        </p:txBody>
      </p:sp>
      <p:pic>
        <p:nvPicPr>
          <p:cNvPr id="44034" name="Picture 2" title="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817142" y="1570978"/>
            <a:ext cx="3333750" cy="3333750"/>
          </a:xfrm>
          <a:prstGeom prst="rect">
            <a:avLst/>
          </a:prstGeom>
          <a:noFill/>
        </p:spPr>
      </p:pic>
      <p:sp>
        <p:nvSpPr>
          <p:cNvPr id="6" name="Rectangle 4" title=""/>
          <p:cNvSpPr>
            <a:spLocks noChangeArrowheads="1"/>
          </p:cNvSpPr>
          <p:nvPr/>
        </p:nvSpPr>
        <p:spPr bwMode="auto">
          <a:xfrm>
            <a:off x="9477375" y="24384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探索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/>
        </p:nvSpPr>
        <p:spPr>
          <a:xfrm>
            <a:off x="683260" y="1345565"/>
            <a:ext cx="6369685" cy="334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    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京沪高速铁路全长约为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1318km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，列车沿京沪高速铁路从上海驶往北京每列车行完全程所需要的时间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t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h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）与行驶的平均速度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v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km/h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）之间有怎样的关系？变量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t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是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v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的函数吗？为什么？</a:t>
            </a:r>
            <a:endParaRPr lang="zh-CN" altLang="en-US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graphicFrame>
        <p:nvGraphicFramePr>
          <p:cNvPr id="10" name="对象 9" title=""/>
          <p:cNvGraphicFramePr>
            <a:graphicFrameLocks noChangeAspect="1"/>
          </p:cNvGraphicFramePr>
          <p:nvPr/>
        </p:nvGraphicFramePr>
        <p:xfrm>
          <a:off x="2340610" y="4650740"/>
          <a:ext cx="1257935" cy="98171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name="Equation" r:id="rId2" imgW="12496800" imgH="9753600" progId="Equation.DSMT4">
                  <p:embed/>
                </p:oleObj>
              </mc:Choice>
              <mc:Fallback>
                <p:oleObj name="Equation" r:id="rId2" imgW="124968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40610" y="4650740"/>
                        <a:ext cx="1257935" cy="981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3" name="Picture 7" title="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104380" y="1628775"/>
            <a:ext cx="4348480" cy="3058795"/>
          </a:xfrm>
          <a:prstGeom prst="rect">
            <a:avLst/>
          </a:prstGeom>
          <a:noFill/>
        </p:spPr>
      </p:pic>
      <p:sp>
        <p:nvSpPr>
          <p:cNvPr id="6" name="Rectangle 4" title=""/>
          <p:cNvSpPr>
            <a:spLocks noChangeArrowheads="1"/>
          </p:cNvSpPr>
          <p:nvPr/>
        </p:nvSpPr>
        <p:spPr bwMode="auto">
          <a:xfrm>
            <a:off x="9477375" y="24384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探索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文本框 13" title=""/>
          <p:cNvSpPr txBox="1"/>
          <p:nvPr/>
        </p:nvSpPr>
        <p:spPr>
          <a:xfrm>
            <a:off x="1108075" y="1352550"/>
            <a:ext cx="8557895" cy="5784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b="1">
                <a:solidFill>
                  <a:schemeClr val="tx2"/>
                </a:solidFill>
                <a:latin typeface="+mn-ea"/>
                <a:ea typeface="+mn-ea"/>
              </a:rPr>
              <a:t>观察以上三个解析式，你觉得它们有什么共同特点？</a:t>
            </a:r>
            <a:endParaRPr lang="zh-CN" altLang="en-US" sz="2800" b="1">
              <a:solidFill>
                <a:schemeClr val="tx2"/>
              </a:solidFill>
              <a:latin typeface="+mn-ea"/>
              <a:ea typeface="+mn-ea"/>
            </a:endParaRPr>
          </a:p>
        </p:txBody>
      </p:sp>
      <p:graphicFrame>
        <p:nvGraphicFramePr>
          <p:cNvPr id="15" name="对象 14" title=""/>
          <p:cNvGraphicFramePr>
            <a:graphicFrameLocks noChangeAspect="1"/>
          </p:cNvGraphicFramePr>
          <p:nvPr/>
        </p:nvGraphicFramePr>
        <p:xfrm>
          <a:off x="3711699" y="1991132"/>
          <a:ext cx="1116013" cy="871537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name="Equation" r:id="rId3" imgW="12496800" imgH="9753600" progId="Equation.DSMT4">
                  <p:embed/>
                </p:oleObj>
              </mc:Choice>
              <mc:Fallback>
                <p:oleObj name="Equation" r:id="rId3" imgW="124968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11699" y="1991132"/>
                        <a:ext cx="1116013" cy="871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 title=""/>
          <p:cNvGraphicFramePr>
            <a:graphicFrameLocks noChangeAspect="1"/>
          </p:cNvGraphicFramePr>
          <p:nvPr/>
        </p:nvGraphicFramePr>
        <p:xfrm>
          <a:off x="1911499" y="1995907"/>
          <a:ext cx="1007273" cy="871154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name="Equation" r:id="rId5" imgW="11277600" imgH="9753600" progId="Equation.DSMT4">
                  <p:embed/>
                </p:oleObj>
              </mc:Choice>
              <mc:Fallback>
                <p:oleObj name="Equation" r:id="rId5" imgW="112776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11499" y="1995907"/>
                        <a:ext cx="1007273" cy="871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 title=""/>
          <p:cNvSpPr txBox="1"/>
          <p:nvPr/>
        </p:nvSpPr>
        <p:spPr>
          <a:xfrm>
            <a:off x="1052830" y="2857818"/>
            <a:ext cx="7612063" cy="7372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chemeClr val="tx2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都具有</a:t>
            </a:r>
            <a:r>
              <a:rPr lang="zh-CN" altLang="en-US" sz="2800" b="1" u="sng">
                <a:solidFill>
                  <a:schemeClr val="tx2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     </a:t>
            </a:r>
            <a:r>
              <a:rPr lang="zh-CN" altLang="en-US" sz="2800" b="1">
                <a:solidFill>
                  <a:schemeClr val="tx2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的形式，其中</a:t>
            </a:r>
            <a:r>
              <a:rPr lang="zh-CN" altLang="en-US" sz="2800" b="1" u="sng">
                <a:solidFill>
                  <a:schemeClr val="tx2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     </a:t>
            </a:r>
            <a:r>
              <a:rPr lang="zh-CN" altLang="en-US" sz="2800" b="1">
                <a:solidFill>
                  <a:schemeClr val="tx2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rPr>
              <a:t>是常数．</a:t>
            </a:r>
            <a:endParaRPr lang="zh-CN" altLang="en-US" sz="2800" b="1">
              <a:solidFill>
                <a:schemeClr val="tx2"/>
              </a:solidFill>
              <a:latin typeface="+mn-ea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7171" name="Rectangle 7" title=""/>
          <p:cNvSpPr>
            <a:spLocks noGrp="1"/>
          </p:cNvSpPr>
          <p:nvPr/>
        </p:nvSpPr>
        <p:spPr>
          <a:xfrm>
            <a:off x="2010728" y="3028315"/>
            <a:ext cx="1355725" cy="3968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分式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7172" name="Rectangle 8" title=""/>
          <p:cNvSpPr>
            <a:spLocks noGrp="1"/>
          </p:cNvSpPr>
          <p:nvPr/>
        </p:nvSpPr>
        <p:spPr>
          <a:xfrm>
            <a:off x="4980940" y="3027680"/>
            <a:ext cx="1687513" cy="3968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algn="ctr"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分子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1274" name="TextBox 23" title=""/>
          <p:cNvSpPr txBox="1"/>
          <p:nvPr/>
        </p:nvSpPr>
        <p:spPr>
          <a:xfrm>
            <a:off x="1017270" y="3609340"/>
            <a:ext cx="10212070" cy="1641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en-US" altLang="zh-CN" sz="28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                        (k</a:t>
            </a:r>
            <a:r>
              <a:rPr lang="zh-CN" altLang="en-US" sz="28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为常数，</a:t>
            </a:r>
            <a:r>
              <a:rPr lang="en-US" altLang="zh-CN" sz="28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k≠0) </a:t>
            </a:r>
            <a:r>
              <a:rPr lang="zh-CN" altLang="en-US" sz="28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的函数，叫做反比例函数，其中</a:t>
            </a:r>
            <a:r>
              <a:rPr lang="en-US" altLang="zh-CN" sz="28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 x </a:t>
            </a:r>
            <a:r>
              <a:rPr lang="zh-CN" altLang="en-US" sz="28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是自变量，</a:t>
            </a:r>
            <a:r>
              <a:rPr lang="en-US" altLang="zh-CN" sz="28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y </a:t>
            </a:r>
            <a:r>
              <a:rPr lang="zh-CN" altLang="en-US" sz="28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是函数</a:t>
            </a:r>
            <a:r>
              <a:rPr lang="en-US" altLang="zh-CN" sz="28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.</a:t>
            </a:r>
            <a:endParaRPr lang="en-US" altLang="zh-CN" sz="2800" b="1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graphicFrame>
        <p:nvGraphicFramePr>
          <p:cNvPr id="20" name="对象 19" title=""/>
          <p:cNvGraphicFramePr>
            <a:graphicFrameLocks noChangeAspect="1"/>
          </p:cNvGraphicFramePr>
          <p:nvPr/>
        </p:nvGraphicFramePr>
        <p:xfrm>
          <a:off x="4511675" y="3721735"/>
          <a:ext cx="896938" cy="9175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7" imgW="393700" imgH="393700" progId="Equation.DSMT4">
                  <p:embed/>
                </p:oleObj>
              </mc:Choice>
              <mc:Fallback>
                <p:oleObj r:id="rId7" imgW="393700" imgH="393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11675" y="3721735"/>
                        <a:ext cx="896938" cy="917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5" name="文本框 9" title=""/>
          <p:cNvSpPr txBox="1"/>
          <p:nvPr/>
        </p:nvSpPr>
        <p:spPr>
          <a:xfrm>
            <a:off x="1067435" y="3876675"/>
            <a:ext cx="3522980" cy="6076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800" b="1">
                <a:solidFill>
                  <a:schemeClr val="tx2"/>
                </a:solidFill>
                <a:latin typeface="+mn-ea"/>
                <a:ea typeface="+mn-ea"/>
              </a:rPr>
              <a:t>定义：一般地，形如</a:t>
            </a:r>
            <a:endParaRPr lang="zh-CN" altLang="zh-CN" sz="2800" b="1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" name="Text Box 3" title=""/>
          <p:cNvSpPr txBox="1">
            <a:spLocks noChangeArrowheads="1"/>
          </p:cNvSpPr>
          <p:nvPr/>
        </p:nvSpPr>
        <p:spPr bwMode="auto">
          <a:xfrm>
            <a:off x="1298256" y="5261769"/>
            <a:ext cx="5580608" cy="65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注意：变量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都不能等于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0.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Rectangle 4" title=""/>
          <p:cNvSpPr>
            <a:spLocks noChangeArrowheads="1"/>
          </p:cNvSpPr>
          <p:nvPr/>
        </p:nvSpPr>
        <p:spPr bwMode="auto">
          <a:xfrm>
            <a:off x="9477375" y="24384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探索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charRg st="0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274">
                                            <p:txEl>
                                              <p:charRg st="0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/>
      <p:bldP spid="17" grpId="0"/>
      <p:bldP spid="7171" grpId="1"/>
      <p:bldP spid="7172" grpId="0"/>
      <p:bldP spid="1127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文本框 1" title=""/>
              <p:cNvSpPr txBox="1"/>
              <p:nvPr/>
            </p:nvSpPr>
            <p:spPr>
              <a:xfrm>
                <a:off x="911225" y="1340485"/>
                <a:ext cx="10502265" cy="176974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2.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反比例函数的三种形式：</a:t>
                </a:r>
                <a:endPara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Wingdings" panose="05000000000000000000" pitchFamily="2" charset="2"/>
                </a:endParaRPr>
              </a:p>
              <a:p>
                <a:pPr indent="3175" eaLnBrk="1" hangingPunct="1">
                  <a:lnSpc>
                    <a:spcPct val="150000"/>
                  </a:lnSpc>
                </a:pP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(1)y = 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m:rPr>
                              <m:sty m:val="b"/>
                            </m:rPr>
                            <a:rPr lang="en-US" altLang="zh-CN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Wingdings" panose="05000000000000000000" pitchFamily="2" charset="2"/>
                            </a:rPr>
                            <m:t>𝐤</m:t>
                          </m:r>
                        </m:num>
                        <m:den>
                          <m:r>
                            <m:rPr>
                              <m:sty m:val="b"/>
                            </m:rPr>
                            <a:rPr lang="en-US" altLang="zh-CN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Wingdings" panose="05000000000000000000" pitchFamily="2" charset="2"/>
                            </a:rPr>
                            <m:t>𝐱</m:t>
                          </m:r>
                        </m:den>
                      </m:f>
                      <m:r>
                        <m:rPr>
                          <m:sty m:val="b"/>
                        </m:rPr>
                        <a:rPr lang="en-US" altLang="zh-CN" sz="2800" b="1">
                          <a:solidFill>
                            <a:schemeClr val="tx2"/>
                          </a:solidFill>
                          <a:latin typeface="Cambria Math" panose="02040503050406030204" charset="0"/>
                          <a:ea typeface="MS Mincho" panose="02020609040205080304" pitchFamily="49" charset="-128"/>
                          <a:cs typeface="Cambria Math" panose="02040503050406030204" charset="0"/>
                          <a:sym typeface="Wingdings" panose="05000000000000000000" pitchFamily="2" charset="2"/>
                        </a:rPr>
                        <m:t> </m:t>
                      </m:r>
                    </m:oMath>
                  </m:oMathPara>
                </a14:m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；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(2)y = kx</a:t>
                </a:r>
                <a:r>
                  <a:rPr lang="zh-CN" altLang="en-US" sz="2800" b="1" baseline="30000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－</a:t>
                </a:r>
                <a:r>
                  <a:rPr lang="en-US" altLang="zh-CN" sz="2800" b="1" baseline="30000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1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；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(3)xy = k.(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其中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k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为常数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，</a:t>
                </a:r>
                <a:r>
                  <a:rPr lang="en-US" altLang="zh-CN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k ≠ 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  <a:sym typeface="Wingdings" panose="05000000000000000000" pitchFamily="2" charset="2"/>
                  </a:rPr>
                  <a:t>0)</a:t>
                </a:r>
                <a:endParaRPr lang="en-US" altLang="zh-CN" sz="2800" b="1" smtClean="0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225" y="1340485"/>
                <a:ext cx="10502265" cy="17697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6" name="Text Box 34" title=""/>
          <p:cNvSpPr txBox="1">
            <a:spLocks noChangeArrowheads="1"/>
          </p:cNvSpPr>
          <p:nvPr/>
        </p:nvSpPr>
        <p:spPr bwMode="auto">
          <a:xfrm>
            <a:off x="656590" y="3348355"/>
            <a:ext cx="10879455" cy="6076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其中自变量x不能为0，常数k（k≠0）称为反比例函数的比例系数.</a:t>
            </a:r>
            <a:endParaRPr lang="zh-CN" altLang="en-US" sz="2800" b="1">
              <a:solidFill>
                <a:schemeClr val="tx2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Rectangle 4" title=""/>
          <p:cNvSpPr>
            <a:spLocks noChangeArrowheads="1"/>
          </p:cNvSpPr>
          <p:nvPr/>
        </p:nvSpPr>
        <p:spPr bwMode="auto">
          <a:xfrm>
            <a:off x="9477375" y="24384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探索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27" title=""/>
          <p:cNvSpPr txBox="1"/>
          <p:nvPr>
            <p:custDataLst>
              <p:tags r:id="rId3"/>
            </p:custDataLst>
          </p:nvPr>
        </p:nvSpPr>
        <p:spPr>
          <a:xfrm>
            <a:off x="1720850" y="835658"/>
            <a:ext cx="2069464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典例精析</a:t>
            </a:r>
            <a:endParaRPr kumimoji="0" lang="zh-CN" altLang="en-US" sz="3600" b="1" kern="1200" cap="none" spc="0" normalizeH="0" baseline="0" noProof="0">
              <a:solidFill>
                <a:srgbClr val="007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 title=""/>
          <p:cNvGrpSpPr/>
          <p:nvPr/>
        </p:nvGrpSpPr>
        <p:grpSpPr>
          <a:xfrm>
            <a:off x="1064442" y="883614"/>
            <a:ext cx="3088610" cy="862965"/>
            <a:chOff x="3327445" y="196489"/>
            <a:chExt cx="3088610" cy="1003300"/>
          </a:xfrm>
        </p:grpSpPr>
        <p:pic>
          <p:nvPicPr>
            <p:cNvPr id="6" name="图片 5" descr="标题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3327445" y="196489"/>
              <a:ext cx="868531" cy="1003300"/>
            </a:xfrm>
            <a:prstGeom prst="rect">
              <a:avLst/>
            </a:prstGeom>
          </p:spPr>
        </p:pic>
        <p:cxnSp>
          <p:nvCxnSpPr>
            <p:cNvPr id="18" name="直接连接符 17"/>
            <p:cNvCxnSpPr/>
            <p:nvPr>
              <p:custDataLst>
                <p:tags r:id="rId6"/>
              </p:custDataLst>
            </p:nvPr>
          </p:nvCxnSpPr>
          <p:spPr>
            <a:xfrm flipV="1">
              <a:off x="3491880" y="960755"/>
              <a:ext cx="2924175" cy="16510"/>
            </a:xfrm>
            <a:prstGeom prst="line">
              <a:avLst/>
            </a:prstGeom>
            <a:ln>
              <a:solidFill>
                <a:srgbClr val="009FB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ext Box 5" title="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90270" y="1957070"/>
            <a:ext cx="9991090" cy="130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下列函数表达式中，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表示自变量，哪些是反比例函数？若是，请指出相应的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k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值。 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4" name="对象 3" title="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641269" y="3473022"/>
          <a:ext cx="988215" cy="958269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name="Equation" r:id="rId9" imgW="10058400" imgH="9753600" progId="Equation.DSMT4">
                  <p:embed/>
                </p:oleObj>
              </mc:Choice>
              <mc:Fallback>
                <p:oleObj name="Equation" r:id="rId9" imgW="100584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41269" y="3473022"/>
                        <a:ext cx="988215" cy="9582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77173" y="3594238"/>
            <a:ext cx="988216" cy="88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Text Box 5" title="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493580" y="3594238"/>
            <a:ext cx="988216" cy="88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Text Box 5" title="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394259" y="3571561"/>
            <a:ext cx="988216" cy="88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Text Box 5" title="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77173" y="4954800"/>
            <a:ext cx="988216" cy="88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Text Box 5" title="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493580" y="4954800"/>
            <a:ext cx="988216" cy="88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Text Box 5" title="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394259" y="4952518"/>
            <a:ext cx="988216" cy="88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13" name="对象 12" title="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4305565" y="3473022"/>
          <a:ext cx="1438275" cy="9588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name="Equation" r:id="rId18" imgW="14630400" imgH="9753600" progId="Equation.DSMT4">
                  <p:embed/>
                </p:oleObj>
              </mc:Choice>
              <mc:Fallback>
                <p:oleObj name="Equation" r:id="rId18" imgW="146304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305565" y="3473022"/>
                        <a:ext cx="1438275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 title=""/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7258355" y="3689766"/>
          <a:ext cx="1409700" cy="4794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name="Equation" r:id="rId21" imgW="14325600" imgH="4876800" progId="Equation.DSMT4">
                  <p:embed/>
                </p:oleObj>
              </mc:Choice>
              <mc:Fallback>
                <p:oleObj name="Equation" r:id="rId21" imgW="14325600" imgH="4876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258355" y="3689766"/>
                        <a:ext cx="1409700" cy="47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 title=""/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1641269" y="5098817"/>
          <a:ext cx="1020762" cy="4794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name="Equation" r:id="rId24" imgW="10363200" imgH="4876800" progId="Equation.DSMT4">
                  <p:embed/>
                </p:oleObj>
              </mc:Choice>
              <mc:Fallback>
                <p:oleObj name="Equation" r:id="rId24" imgW="10363200" imgH="4876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641269" y="5098817"/>
                        <a:ext cx="1020762" cy="47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 title=""/>
          <p:cNvGraphicFramePr>
            <a:graphicFrameLocks noChangeAspect="1"/>
          </p:cNvGraphicFramePr>
          <p:nvPr>
            <p:custDataLst>
              <p:tags r:id="rId26"/>
            </p:custDataLst>
          </p:nvPr>
        </p:nvGraphicFramePr>
        <p:xfrm>
          <a:off x="4305565" y="4810785"/>
          <a:ext cx="988215" cy="958269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name="Equation" r:id="rId27" imgW="10058400" imgH="9753600" progId="Equation.DSMT4">
                  <p:embed/>
                </p:oleObj>
              </mc:Choice>
              <mc:Fallback>
                <p:oleObj name="Equation" r:id="rId27" imgW="100584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305565" y="4810785"/>
                        <a:ext cx="988215" cy="9582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 title=""/>
          <p:cNvGraphicFramePr>
            <a:graphicFrameLocks noChangeAspect="1"/>
          </p:cNvGraphicFramePr>
          <p:nvPr>
            <p:custDataLst>
              <p:tags r:id="rId29"/>
            </p:custDataLst>
          </p:nvPr>
        </p:nvGraphicFramePr>
        <p:xfrm>
          <a:off x="7275418" y="5025485"/>
          <a:ext cx="1346200" cy="53816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name="Equation" r:id="rId30" imgW="13716000" imgH="5486400" progId="Equation.DSMT4">
                  <p:embed/>
                </p:oleObj>
              </mc:Choice>
              <mc:Fallback>
                <p:oleObj name="Equation" r:id="rId30" imgW="13716000" imgH="548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7275418" y="5025485"/>
                        <a:ext cx="1346200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图片 23" title="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 t="-2448" r="53895" b="67143"/>
          <a:stretch>
            <a:fillRect/>
          </a:stretch>
        </p:blipFill>
        <p:spPr>
          <a:xfrm>
            <a:off x="2241100" y="4286014"/>
            <a:ext cx="669548" cy="579614"/>
          </a:xfrm>
          <a:prstGeom prst="rect">
            <a:avLst/>
          </a:prstGeom>
        </p:spPr>
      </p:pic>
      <p:pic>
        <p:nvPicPr>
          <p:cNvPr id="30" name="图片 29" title="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 t="-2448" r="53895" b="67143"/>
          <a:stretch>
            <a:fillRect/>
          </a:stretch>
        </p:blipFill>
        <p:spPr>
          <a:xfrm>
            <a:off x="5399502" y="4214259"/>
            <a:ext cx="669548" cy="579614"/>
          </a:xfrm>
          <a:prstGeom prst="rect">
            <a:avLst/>
          </a:prstGeom>
        </p:spPr>
      </p:pic>
      <p:pic>
        <p:nvPicPr>
          <p:cNvPr id="31" name="图片 30" title="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11" r="-6153" b="64695"/>
          <a:stretch>
            <a:fillRect/>
          </a:stretch>
        </p:blipFill>
        <p:spPr>
          <a:xfrm>
            <a:off x="8333281" y="4013702"/>
            <a:ext cx="669548" cy="579614"/>
          </a:xfrm>
          <a:prstGeom prst="rect">
            <a:avLst/>
          </a:prstGeom>
        </p:spPr>
      </p:pic>
      <p:pic>
        <p:nvPicPr>
          <p:cNvPr id="32" name="图片 31" title="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 t="-2448" r="53895" b="67143"/>
          <a:stretch>
            <a:fillRect/>
          </a:stretch>
        </p:blipFill>
        <p:spPr>
          <a:xfrm>
            <a:off x="2273793" y="5262681"/>
            <a:ext cx="669548" cy="579614"/>
          </a:xfrm>
          <a:prstGeom prst="rect">
            <a:avLst/>
          </a:prstGeom>
        </p:spPr>
      </p:pic>
      <p:pic>
        <p:nvPicPr>
          <p:cNvPr id="34" name="图片 33" title="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11" r="-6153" b="64695"/>
          <a:stretch>
            <a:fillRect/>
          </a:stretch>
        </p:blipFill>
        <p:spPr>
          <a:xfrm>
            <a:off x="5183374" y="5325393"/>
            <a:ext cx="669548" cy="579614"/>
          </a:xfrm>
          <a:prstGeom prst="rect">
            <a:avLst/>
          </a:prstGeom>
        </p:spPr>
      </p:pic>
      <p:pic>
        <p:nvPicPr>
          <p:cNvPr id="35" name="图片 34" title="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 t="-2448" r="53895" b="67143"/>
          <a:stretch>
            <a:fillRect/>
          </a:stretch>
        </p:blipFill>
        <p:spPr>
          <a:xfrm>
            <a:off x="8173131" y="5276912"/>
            <a:ext cx="669548" cy="57961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 Box 5" title="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70280" y="1275080"/>
            <a:ext cx="9931400" cy="130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 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一个矩形的面积为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20cm</a:t>
            </a:r>
            <a:r>
              <a:rPr lang="en-US" altLang="zh-CN" baseline="3000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，相邻两条边长分别为</a:t>
            </a:r>
            <a:r>
              <a:rPr lang="en-US" altLang="zh-CN" err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xcm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lang="en-US" altLang="zh-CN" err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ycm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，那么变量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是变量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的函数吗？是反比例函数吗？为什么？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5" name="对象 4" title="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474549" y="3076565"/>
          <a:ext cx="1231900" cy="4794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name="Equation" r:id="rId5" imgW="12496800" imgH="4876800" progId="Equation.DSMT4">
                  <p:embed/>
                </p:oleObj>
              </mc:Choice>
              <mc:Fallback>
                <p:oleObj name="Equation" r:id="rId5" imgW="12496800" imgH="4876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4549" y="3076565"/>
                        <a:ext cx="1231900" cy="47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5" title="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986717" y="2893196"/>
            <a:ext cx="460886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 marL="358775" indent="-358775"/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变量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是变量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的反比例函数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417" name="矩形 13" title="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11505" y="3783965"/>
            <a:ext cx="10641330" cy="203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8775" indent="-3587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latinLnBrk="0" hangingPunct="1">
              <a:lnSpc>
                <a:spcPct val="150000"/>
              </a:lnSpc>
              <a:defRPr/>
            </a:pP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如果</a:t>
            </a:r>
            <a:r>
              <a:rPr lang="en-US" altLang="zh-CN" sz="2800" b="1" err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xy = k(k</a:t>
            </a:r>
            <a:r>
              <a:rPr lang="zh-CN" altLang="en-US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常数，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k ≠ </a:t>
            </a:r>
            <a:r>
              <a:rPr lang="en-US" altLang="zh-CN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0)</a:t>
            </a:r>
            <a:r>
              <a:rPr lang="zh-CN" altLang="en-US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那么</a:t>
            </a:r>
            <a:r>
              <a:rPr lang="en-US" altLang="zh-CN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与</a:t>
            </a:r>
            <a:r>
              <a:rPr lang="en-US" altLang="zh-CN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y</a:t>
            </a:r>
            <a:r>
              <a:rPr lang="zh-CN" altLang="en-US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这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两个量成</a:t>
            </a:r>
            <a:r>
              <a:rPr lang="zh-CN" altLang="en-US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反比例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关系，这里的</a:t>
            </a:r>
            <a:r>
              <a:rPr lang="en-US" altLang="zh-CN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lang="en-US" altLang="zh-CN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y</a:t>
            </a:r>
            <a:r>
              <a:rPr lang="zh-CN" altLang="en-US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既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可以代表单项式，也可以代表多项式</a:t>
            </a:r>
            <a:r>
              <a:rPr lang="zh-CN" altLang="en-US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；当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y</a:t>
            </a:r>
            <a:r>
              <a:rPr lang="zh-CN" altLang="en-US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只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代表一次单项式时，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en-US" altLang="zh-CN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y</a:t>
            </a:r>
            <a:r>
              <a:rPr lang="zh-CN" altLang="en-US" sz="2800" b="1" smtClean="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这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两个量才成反比例函数关系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 sz="2800" b="1" smtClean="0">
              <a:solidFill>
                <a:schemeClr val="tx2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文本框 24" title=""/>
          <p:cNvSpPr txBox="1"/>
          <p:nvPr>
            <p:custDataLst>
              <p:tags r:id="rId9"/>
            </p:custDataLst>
          </p:nvPr>
        </p:nvSpPr>
        <p:spPr>
          <a:xfrm>
            <a:off x="838835" y="692785"/>
            <a:ext cx="1506855" cy="5219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 anchor="t"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做一做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Rectangle 4" title=""/>
          <p:cNvSpPr>
            <a:spLocks noChangeArrowheads="1"/>
          </p:cNvSpPr>
          <p:nvPr/>
        </p:nvSpPr>
        <p:spPr bwMode="auto">
          <a:xfrm>
            <a:off x="9477375" y="24384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探索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4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5" title=""/>
          <p:cNvSpPr txBox="1">
            <a:spLocks noChangeArrowheads="1"/>
          </p:cNvSpPr>
          <p:nvPr/>
        </p:nvSpPr>
        <p:spPr bwMode="auto">
          <a:xfrm>
            <a:off x="898525" y="1345565"/>
            <a:ext cx="10556240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 marL="358775" indent="-358775"/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2.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某村有耕地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346.2hm</a:t>
            </a:r>
            <a:r>
              <a:rPr lang="en-US" altLang="zh-CN" baseline="30000">
                <a:solidFill>
                  <a:schemeClr val="tx2"/>
                </a:solidFill>
                <a:latin typeface="+mn-ea"/>
                <a:ea typeface="+mn-ea"/>
                <a:cs typeface="+mn-ea"/>
              </a:rPr>
              <a:t>2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，人口数量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n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逐年发生变化，那么该村人均占有耕地面积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m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hm</a:t>
            </a:r>
            <a:r>
              <a:rPr lang="en-US" altLang="zh-CN" baseline="30000">
                <a:solidFill>
                  <a:schemeClr val="tx2"/>
                </a:solidFill>
                <a:latin typeface="+mn-ea"/>
                <a:ea typeface="+mn-ea"/>
                <a:cs typeface="+mn-ea"/>
              </a:rPr>
              <a:t>2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/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人）是全村人口数量</a:t>
            </a:r>
            <a:r>
              <a:rPr lang="en-US" altLang="zh-CN">
                <a:solidFill>
                  <a:schemeClr val="tx2"/>
                </a:solidFill>
                <a:latin typeface="+mn-ea"/>
                <a:ea typeface="+mn-ea"/>
                <a:cs typeface="+mn-ea"/>
              </a:rPr>
              <a:t>n</a:t>
            </a:r>
            <a:r>
              <a:rPr lang="zh-CN" altLang="en-US">
                <a:solidFill>
                  <a:schemeClr val="tx2"/>
                </a:solidFill>
                <a:latin typeface="+mn-ea"/>
                <a:ea typeface="+mn-ea"/>
                <a:cs typeface="+mn-ea"/>
              </a:rPr>
              <a:t>的函数吗？是反比例函数吗？为什么？</a:t>
            </a:r>
            <a:endParaRPr lang="zh-CN" altLang="en-US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graphicFrame>
        <p:nvGraphicFramePr>
          <p:cNvPr id="3" name="对象 2" title=""/>
          <p:cNvGraphicFramePr>
            <a:graphicFrameLocks noChangeAspect="1"/>
          </p:cNvGraphicFramePr>
          <p:nvPr/>
        </p:nvGraphicFramePr>
        <p:xfrm>
          <a:off x="1402383" y="3563116"/>
          <a:ext cx="1652587" cy="9588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name="Equation" r:id="rId3" imgW="16764000" imgH="9753600" progId="Equation.DSMT4">
                  <p:embed/>
                </p:oleObj>
              </mc:Choice>
              <mc:Fallback>
                <p:oleObj name="Equation" r:id="rId3" imgW="167640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2383" y="3563116"/>
                        <a:ext cx="1652587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5" title=""/>
          <p:cNvSpPr txBox="1">
            <a:spLocks noChangeArrowheads="1"/>
          </p:cNvSpPr>
          <p:nvPr/>
        </p:nvSpPr>
        <p:spPr bwMode="auto">
          <a:xfrm>
            <a:off x="3489603" y="3610746"/>
            <a:ext cx="468052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 marL="358775" indent="-358775"/>
            <a:r>
              <a:rPr lang="zh-CN" altLang="en-US">
                <a:solidFill>
                  <a:srgbClr val="FF0000"/>
                </a:solidFill>
                <a:latin typeface="+mn-ea"/>
                <a:ea typeface="+mn-ea"/>
                <a:cs typeface="+mn-ea"/>
              </a:rPr>
              <a:t>变量</a:t>
            </a:r>
            <a:r>
              <a:rPr lang="en-US" altLang="zh-CN">
                <a:solidFill>
                  <a:srgbClr val="FF0000"/>
                </a:solidFill>
                <a:latin typeface="+mn-ea"/>
                <a:ea typeface="+mn-ea"/>
                <a:cs typeface="+mn-ea"/>
              </a:rPr>
              <a:t>m</a:t>
            </a:r>
            <a:r>
              <a:rPr lang="zh-CN" altLang="en-US">
                <a:solidFill>
                  <a:srgbClr val="FF0000"/>
                </a:solidFill>
                <a:latin typeface="+mn-ea"/>
                <a:ea typeface="+mn-ea"/>
                <a:cs typeface="+mn-ea"/>
              </a:rPr>
              <a:t>是变量</a:t>
            </a:r>
            <a:r>
              <a:rPr lang="en-US" altLang="zh-CN">
                <a:solidFill>
                  <a:srgbClr val="FF0000"/>
                </a:solidFill>
                <a:latin typeface="+mn-ea"/>
                <a:ea typeface="+mn-ea"/>
                <a:cs typeface="+mn-ea"/>
              </a:rPr>
              <a:t>n</a:t>
            </a:r>
            <a:r>
              <a:rPr lang="zh-CN" altLang="en-US">
                <a:solidFill>
                  <a:srgbClr val="FF0000"/>
                </a:solidFill>
                <a:latin typeface="+mn-ea"/>
                <a:ea typeface="+mn-ea"/>
                <a:cs typeface="+mn-ea"/>
              </a:rPr>
              <a:t>的反比例函数</a:t>
            </a:r>
            <a:r>
              <a:rPr lang="en-US" altLang="zh-CN">
                <a:solidFill>
                  <a:srgbClr val="FF0000"/>
                </a:solidFill>
                <a:latin typeface="+mn-ea"/>
                <a:ea typeface="+mn-ea"/>
                <a:cs typeface="+mn-ea"/>
              </a:rPr>
              <a:t>.</a:t>
            </a:r>
            <a:endParaRPr lang="en-US" altLang="zh-CN">
              <a:solidFill>
                <a:srgbClr val="FF0000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6" name="Rectangle 4" title=""/>
          <p:cNvSpPr>
            <a:spLocks noChangeArrowheads="1"/>
          </p:cNvSpPr>
          <p:nvPr/>
        </p:nvSpPr>
        <p:spPr bwMode="auto">
          <a:xfrm>
            <a:off x="9477375" y="24384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探索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矩形: 圆角 8" title=""/>
          <p:cNvSpPr/>
          <p:nvPr/>
        </p:nvSpPr>
        <p:spPr bwMode="auto">
          <a:xfrm>
            <a:off x="3466684" y="2153732"/>
            <a:ext cx="720080" cy="133485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800" b="1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</a:endParaRPr>
          </a:p>
        </p:txBody>
      </p:sp>
      <p:sp>
        <p:nvSpPr>
          <p:cNvPr id="2" name="Text Box 5" title=""/>
          <p:cNvSpPr txBox="1">
            <a:spLocks noChangeArrowheads="1"/>
          </p:cNvSpPr>
          <p:nvPr/>
        </p:nvSpPr>
        <p:spPr bwMode="auto">
          <a:xfrm>
            <a:off x="970082" y="1129819"/>
            <a:ext cx="8280920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 marL="358775" indent="-358775"/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 y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的反比例函数，下表给出了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的一些值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 </a:t>
            </a:r>
            <a:endParaRPr lang="en-US" altLang="zh-CN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3" name="Group 33" title="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475105" y="2147570"/>
          <a:ext cx="8586470" cy="1426210"/>
        </p:xfrm>
        <a:graphic>
          <a:graphicData uri="http://schemas.openxmlformats.org/drawingml/2006/table">
            <a:tbl>
              <a:tblPr/>
              <a:tblGrid>
                <a:gridCol w="953135"/>
                <a:gridCol w="951230"/>
                <a:gridCol w="953135"/>
                <a:gridCol w="952500"/>
                <a:gridCol w="952500"/>
                <a:gridCol w="955675"/>
                <a:gridCol w="956310"/>
                <a:gridCol w="955675"/>
                <a:gridCol w="956310"/>
              </a:tblGrid>
              <a:tr h="713105">
                <a:tc>
                  <a:txBody>
                    <a:bodyPr vert="horz" wrap="square"/>
                    <a:lstStyle/>
                    <a:p>
                      <a:pPr marL="0" marR="0" lvl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x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Arial" panose="020b0604020202020204" pitchFamily="34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－</a:t>
                      </a:r>
                      <a:r>
                        <a:rPr kumimoji="0" lang="en-US" altLang="zh-CN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kumimoji="0" lang="en-US" altLang="zh-CN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－</a:t>
                      </a:r>
                      <a:r>
                        <a:rPr kumimoji="0" lang="en-US" altLang="zh-CN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kumimoji="0" lang="en-US" altLang="zh-CN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</a:tr>
              <a:tr h="713105">
                <a:tc>
                  <a:txBody>
                    <a:bodyPr vert="horz" wrap="square"/>
                    <a:lstStyle/>
                    <a:p>
                      <a:pPr marL="0" marR="0" lvl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y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－1</a:t>
                      </a: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35110" marB="351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对象 4" title=""/>
          <p:cNvGraphicFramePr>
            <a:graphicFrameLocks noChangeAspect="1"/>
          </p:cNvGraphicFramePr>
          <p:nvPr/>
        </p:nvGraphicFramePr>
        <p:xfrm>
          <a:off x="5578002" y="2245285"/>
          <a:ext cx="427664" cy="59501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name="Equation" r:id="rId4" imgW="7010400" imgH="9753600" progId="Equation.DSMT4">
                  <p:embed/>
                </p:oleObj>
              </mc:Choice>
              <mc:Fallback>
                <p:oleObj name="Equation" r:id="rId4" imgW="70104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78002" y="2245285"/>
                        <a:ext cx="427664" cy="595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 title=""/>
          <p:cNvGraphicFramePr>
            <a:graphicFrameLocks noChangeAspect="1"/>
          </p:cNvGraphicFramePr>
          <p:nvPr/>
        </p:nvGraphicFramePr>
        <p:xfrm>
          <a:off x="6583417" y="2244982"/>
          <a:ext cx="222250" cy="5953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3" name="Equation" r:id="rId6" imgW="3657600" imgH="9753600" progId="Equation.DSMT4">
                  <p:embed/>
                </p:oleObj>
              </mc:Choice>
              <mc:Fallback>
                <p:oleObj name="Equation" r:id="rId6" imgW="36576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83417" y="2244982"/>
                        <a:ext cx="222250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 title=""/>
          <p:cNvGraphicFramePr>
            <a:graphicFrameLocks noChangeAspect="1"/>
          </p:cNvGraphicFramePr>
          <p:nvPr/>
        </p:nvGraphicFramePr>
        <p:xfrm>
          <a:off x="2769870" y="2775585"/>
          <a:ext cx="436880" cy="81978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4" name="Equation" r:id="rId8" imgW="3657600" imgH="9753600" progId="Equation.DSMT4">
                  <p:embed/>
                </p:oleObj>
              </mc:Choice>
              <mc:Fallback>
                <p:oleObj name="Equation" r:id="rId8" imgW="36576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769870" y="2775585"/>
                        <a:ext cx="436880" cy="819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5" title=""/>
          <p:cNvSpPr txBox="1">
            <a:spLocks noChangeArrowheads="1"/>
          </p:cNvSpPr>
          <p:nvPr/>
        </p:nvSpPr>
        <p:spPr bwMode="auto">
          <a:xfrm>
            <a:off x="1186106" y="3649341"/>
            <a:ext cx="640871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 marL="358775" indent="-358775"/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）写出这个反比例函数的表达式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Text Box 5" title=""/>
          <p:cNvSpPr txBox="1">
            <a:spLocks noChangeArrowheads="1"/>
          </p:cNvSpPr>
          <p:nvPr/>
        </p:nvSpPr>
        <p:spPr bwMode="auto">
          <a:xfrm>
            <a:off x="1186106" y="4403858"/>
            <a:ext cx="8280920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pPr marL="358775" indent="-358775"/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）根据函数的表达式完成上表</a:t>
            </a:r>
            <a:r>
              <a:rPr lang="en-US" altLang="zh-CN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11" name="对象 10" title=""/>
          <p:cNvGraphicFramePr>
            <a:graphicFrameLocks noChangeAspect="1"/>
          </p:cNvGraphicFramePr>
          <p:nvPr/>
        </p:nvGraphicFramePr>
        <p:xfrm>
          <a:off x="7180244" y="3649123"/>
          <a:ext cx="1116167" cy="871154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5" name="Equation" r:id="rId10" imgW="12496800" imgH="9753600" progId="Equation.DSMT4">
                  <p:embed/>
                </p:oleObj>
              </mc:Choice>
              <mc:Fallback>
                <p:oleObj name="Equation" r:id="rId10" imgW="124968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180244" y="3649123"/>
                        <a:ext cx="1116167" cy="871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26" title=""/>
          <p:cNvSpPr txBox="1">
            <a:spLocks noChangeArrowheads="1"/>
          </p:cNvSpPr>
          <p:nvPr/>
        </p:nvSpPr>
        <p:spPr bwMode="auto">
          <a:xfrm>
            <a:off x="2671445" y="2178685"/>
            <a:ext cx="845185" cy="65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－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Text Box 26" title=""/>
          <p:cNvSpPr txBox="1">
            <a:spLocks noChangeArrowheads="1"/>
          </p:cNvSpPr>
          <p:nvPr/>
        </p:nvSpPr>
        <p:spPr bwMode="auto">
          <a:xfrm>
            <a:off x="3492944" y="2816568"/>
            <a:ext cx="674615" cy="65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Text Box 26" title=""/>
          <p:cNvSpPr txBox="1">
            <a:spLocks noChangeArrowheads="1"/>
          </p:cNvSpPr>
          <p:nvPr/>
        </p:nvSpPr>
        <p:spPr bwMode="auto">
          <a:xfrm>
            <a:off x="5688826" y="2816568"/>
            <a:ext cx="674615" cy="65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Text Box 26" title=""/>
          <p:cNvSpPr txBox="1">
            <a:spLocks noChangeArrowheads="1"/>
          </p:cNvSpPr>
          <p:nvPr/>
        </p:nvSpPr>
        <p:spPr bwMode="auto">
          <a:xfrm>
            <a:off x="6500495" y="2816860"/>
            <a:ext cx="857885" cy="65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－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Text Box 26" title=""/>
          <p:cNvSpPr txBox="1">
            <a:spLocks noChangeArrowheads="1"/>
          </p:cNvSpPr>
          <p:nvPr/>
        </p:nvSpPr>
        <p:spPr bwMode="auto">
          <a:xfrm>
            <a:off x="7420610" y="2812415"/>
            <a:ext cx="861695" cy="65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－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Text Box 26" title=""/>
          <p:cNvSpPr txBox="1">
            <a:spLocks noChangeArrowheads="1"/>
          </p:cNvSpPr>
          <p:nvPr/>
        </p:nvSpPr>
        <p:spPr bwMode="auto">
          <a:xfrm>
            <a:off x="8455025" y="2106295"/>
            <a:ext cx="421005" cy="65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5" name="对象 24" title=""/>
          <p:cNvGraphicFramePr>
            <a:graphicFrameLocks noChangeAspect="1"/>
          </p:cNvGraphicFramePr>
          <p:nvPr/>
        </p:nvGraphicFramePr>
        <p:xfrm>
          <a:off x="9408795" y="2924175"/>
          <a:ext cx="371475" cy="595313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6" name="Equation" r:id="rId12" imgW="6096000" imgH="9753600" progId="Equation.DSMT4">
                  <p:embed/>
                </p:oleObj>
              </mc:Choice>
              <mc:Fallback>
                <p:oleObj name="Equation" r:id="rId12" imgW="60960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408795" y="2924175"/>
                        <a:ext cx="371475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4" title=""/>
          <p:cNvSpPr>
            <a:spLocks noChangeArrowheads="1"/>
          </p:cNvSpPr>
          <p:nvPr/>
        </p:nvSpPr>
        <p:spPr bwMode="auto">
          <a:xfrm>
            <a:off x="9477375" y="24384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探索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/>
      <p:bldP spid="13" grpId="0"/>
      <p:bldP spid="14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TextBox 127" title=""/>
          <p:cNvSpPr txBox="1"/>
          <p:nvPr>
            <p:custDataLst>
              <p:tags r:id="rId3"/>
            </p:custDataLst>
          </p:nvPr>
        </p:nvSpPr>
        <p:spPr>
          <a:xfrm>
            <a:off x="1720850" y="835658"/>
            <a:ext cx="2069464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典例精析</a:t>
            </a:r>
            <a:endParaRPr kumimoji="0" lang="zh-CN" altLang="en-US" sz="3600" b="1" kern="1200" cap="none" spc="0" normalizeH="0" baseline="0" noProof="0">
              <a:solidFill>
                <a:srgbClr val="007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 title=""/>
          <p:cNvGrpSpPr/>
          <p:nvPr/>
        </p:nvGrpSpPr>
        <p:grpSpPr>
          <a:xfrm>
            <a:off x="1064442" y="883614"/>
            <a:ext cx="3088610" cy="862965"/>
            <a:chOff x="3327445" y="196489"/>
            <a:chExt cx="3088610" cy="1003300"/>
          </a:xfrm>
        </p:grpSpPr>
        <p:pic>
          <p:nvPicPr>
            <p:cNvPr id="6" name="图片 5" descr="标题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3327445" y="196489"/>
              <a:ext cx="868531" cy="1003300"/>
            </a:xfrm>
            <a:prstGeom prst="rect">
              <a:avLst/>
            </a:prstGeom>
          </p:spPr>
        </p:pic>
        <p:cxnSp>
          <p:nvCxnSpPr>
            <p:cNvPr id="18" name="直接连接符 17"/>
            <p:cNvCxnSpPr/>
            <p:nvPr>
              <p:custDataLst>
                <p:tags r:id="rId6"/>
              </p:custDataLst>
            </p:nvPr>
          </p:nvCxnSpPr>
          <p:spPr>
            <a:xfrm flipV="1">
              <a:off x="3491880" y="960755"/>
              <a:ext cx="2924175" cy="16510"/>
            </a:xfrm>
            <a:prstGeom prst="line">
              <a:avLst/>
            </a:prstGeom>
            <a:ln>
              <a:solidFill>
                <a:srgbClr val="009FB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398" name="组合 2" title=""/>
          <p:cNvGrpSpPr/>
          <p:nvPr/>
        </p:nvGrpSpPr>
        <p:grpSpPr>
          <a:xfrm>
            <a:off x="775335" y="1732598"/>
            <a:ext cx="10213340" cy="1397635"/>
            <a:chOff x="1333" y="2229"/>
            <a:chExt cx="16084" cy="2202"/>
          </a:xfrm>
        </p:grpSpPr>
        <p:sp>
          <p:nvSpPr>
            <p:cNvPr id="13" name="Text Box 3"/>
            <p:cNvSpPr txBox="1"/>
            <p:nvPr/>
          </p:nvSpPr>
          <p:spPr>
            <a:xfrm>
              <a:off x="1333" y="2251"/>
              <a:ext cx="16084" cy="21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noProof="1">
                  <a:solidFill>
                    <a:schemeClr val="tx2"/>
                  </a:solidFill>
                  <a:effectLst/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例</a:t>
              </a:r>
              <a:r>
                <a:rPr lang="en-US" altLang="zh-CN" sz="2800" b="1" noProof="1">
                  <a:solidFill>
                    <a:schemeClr val="tx2"/>
                  </a:solidFill>
                  <a:effectLst/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2 </a:t>
              </a:r>
              <a:r>
                <a:rPr lang="zh-CN" altLang="en-US" sz="2800" b="1" noProof="1">
                  <a:solidFill>
                    <a:schemeClr val="tx2"/>
                  </a:solidFill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若函数              </a:t>
              </a:r>
              <a:r>
                <a:rPr lang="en-US" altLang="zh-CN" sz="2800" b="1" noProof="1">
                  <a:solidFill>
                    <a:schemeClr val="tx2"/>
                  </a:solidFill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 </a:t>
              </a:r>
              <a:r>
                <a:rPr lang="zh-CN" altLang="en-US" sz="2800" b="1" noProof="1">
                  <a:solidFill>
                    <a:schemeClr val="tx2"/>
                  </a:solidFill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是反比例函数，求</a:t>
              </a:r>
              <a:r>
                <a:rPr lang="en-US" altLang="zh-CN" sz="2800" b="1" noProof="1">
                  <a:solidFill>
                    <a:schemeClr val="tx2"/>
                  </a:solidFill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k</a:t>
              </a:r>
              <a:r>
                <a:rPr lang="zh-CN" altLang="en-US" sz="2800" b="1" noProof="1">
                  <a:solidFill>
                    <a:schemeClr val="tx2"/>
                  </a:solidFill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的值，并写出该反比例函数的解析式</a:t>
              </a:r>
              <a:r>
                <a:rPr lang="en-US" altLang="zh-CN" sz="2800" b="1" noProof="1">
                  <a:solidFill>
                    <a:schemeClr val="tx2"/>
                  </a:solidFill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.</a:t>
              </a:r>
              <a:endParaRPr lang="en-US" altLang="zh-CN" sz="2800" b="1" noProof="1">
                <a:solidFill>
                  <a:schemeClr val="tx2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graphicFrame>
          <p:nvGraphicFramePr>
            <p:cNvPr id="16400" name="Object 44"/>
            <p:cNvGraphicFramePr>
              <a:graphicFrameLocks noChangeAspect="1"/>
            </p:cNvGraphicFramePr>
            <p:nvPr/>
          </p:nvGraphicFramePr>
          <p:xfrm>
            <a:off x="4372" y="2229"/>
            <a:ext cx="4000" cy="1365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57" r:id="rId7" imgW="25908000" imgH="9448800" progId="Equation.DSMT4">
                    <p:embed/>
                  </p:oleObj>
                </mc:Choice>
                <mc:Fallback>
                  <p:oleObj r:id="rId7" imgW="25908000" imgH="94488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372" y="2229"/>
                          <a:ext cx="4000" cy="1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46" name="矩形 10245" title="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798830" y="3288030"/>
            <a:ext cx="8808720" cy="1981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>
              <a:lnSpc>
                <a:spcPct val="200000"/>
              </a:lnSpc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解：由题意得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4-k</a:t>
            </a:r>
            <a:r>
              <a:rPr lang="en-US" altLang="zh-CN" sz="2800" b="1" baseline="30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=0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，且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k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≠0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，解得k=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en-US" alt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200000"/>
              </a:lnSpc>
              <a:spcBef>
                <a:spcPct val="2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因此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该反比例函数的解析式为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14" name="Object 5" title="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663565" y="4365943"/>
          <a:ext cx="1195388" cy="8667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8" name="Equation" r:id="rId11" imgW="12192000" imgH="9448800" progId="Equation.DSMT4">
                  <p:embed/>
                </p:oleObj>
              </mc:Choice>
              <mc:Fallback>
                <p:oleObj name="Equation" r:id="rId11" imgW="121920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63565" y="4365943"/>
                        <a:ext cx="1195388" cy="866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uiExpand="1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17417" name="矩形 13" title=""/>
              <p:cNvSpPr>
                <a:spLocks noChangeArrowheads="1"/>
              </p:cNvSpPr>
              <p:nvPr/>
            </p:nvSpPr>
            <p:spPr bwMode="auto">
              <a:xfrm>
                <a:off x="755015" y="1583690"/>
                <a:ext cx="10453370" cy="2416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58775" indent="-358775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361950" indent="-361950" eaLnBrk="1" hangingPunct="1">
                  <a:lnSpc>
                    <a:spcPct val="150000"/>
                  </a:lnSpc>
                  <a:defRPr/>
                </a:pP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确定反比例函数表达式的方法是待定系数法，由于在反比例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函数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y = 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800" b="1" smtClean="0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m:rPr>
                              <m:sty m:val="b"/>
                            </m:rPr>
                            <a:rPr lang="en-US" altLang="zh-CN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𝐤</m:t>
                          </m:r>
                        </m:num>
                        <m:den>
                          <m:r>
                            <m:rPr>
                              <m:sty m:val="b"/>
                            </m:rPr>
                            <a:rPr lang="en-US" altLang="zh-CN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𝐱</m:t>
                          </m:r>
                        </m:den>
                      </m:f>
                    </m:oMath>
                  </m:oMathPara>
                </a14:m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(</a:t>
                </a:r>
                <a:r>
                  <a:rPr lang="en-US" altLang="zh-CN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k ≠ 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0)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中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只有一个待定系数，因此只需要一对</a:t>
                </a:r>
                <a:r>
                  <a:rPr lang="en-US" altLang="zh-CN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x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，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y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的对应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值或图象上一个点的坐标，即可求出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k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的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值，从而确定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其表达式</a:t>
                </a:r>
                <a:r>
                  <a:rPr lang="en-US" altLang="zh-CN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.</a:t>
                </a:r>
                <a:endParaRPr lang="en-US" altLang="zh-CN" sz="2800" b="1" smtClean="0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17417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015" y="1583690"/>
                <a:ext cx="10453370" cy="2416175"/>
              </a:xfrm>
              <a:prstGeom prst="rect">
                <a:avLst/>
              </a:prstGeom>
              <a:blipFill rotWithShape="1">
                <a:blip r:embed="rId3"/>
                <a:stretch>
                  <a:fillRect r="-11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4" title=""/>
          <p:cNvSpPr>
            <a:spLocks noChangeArrowheads="1"/>
          </p:cNvSpPr>
          <p:nvPr/>
        </p:nvSpPr>
        <p:spPr bwMode="auto">
          <a:xfrm>
            <a:off x="9477375" y="24384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探索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Group 33" title=""/>
          <p:cNvGrpSpPr/>
          <p:nvPr/>
        </p:nvGrpSpPr>
        <p:grpSpPr>
          <a:xfrm>
            <a:off x="786130" y="1717675"/>
            <a:ext cx="9983470" cy="4477053"/>
            <a:chOff x="495" y="675"/>
            <a:chExt cx="6754" cy="2820"/>
          </a:xfrm>
        </p:grpSpPr>
        <p:sp>
          <p:nvSpPr>
            <p:cNvPr id="14341" name="TextBox 20"/>
            <p:cNvSpPr txBox="1">
              <a:spLocks noChangeArrowheads="1"/>
            </p:cNvSpPr>
            <p:nvPr/>
          </p:nvSpPr>
          <p:spPr bwMode="auto">
            <a:xfrm>
              <a:off x="495" y="675"/>
              <a:ext cx="6754" cy="21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例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3.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近视眼镜的度数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y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（度）与镜片焦距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x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（米）成反比例，已知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400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度近视眼镜镜片的焦距为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0.25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米，则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y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与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x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的函数关系式为</a:t>
              </a:r>
              <a:r>
                <a:rPr lang="en-US" altLang="zh-CN" sz="2800" b="1" u="sng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         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.</a:t>
              </a:r>
              <a:endPara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  <a:p>
              <a:pPr>
                <a:lnSpc>
                  <a:spcPct val="160000"/>
                </a:lnSpc>
              </a:pPr>
              <a:endPara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14342" name="Picture 32" descr="U8467P1274DT20121126084756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4598" y="1845"/>
              <a:ext cx="2257" cy="16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</p:grpSp>
      <p:graphicFrame>
        <p:nvGraphicFramePr>
          <p:cNvPr id="9218" name="Object 34" title=""/>
          <p:cNvGraphicFramePr>
            <a:graphicFrameLocks noChangeAspect="1"/>
          </p:cNvGraphicFramePr>
          <p:nvPr/>
        </p:nvGraphicFramePr>
        <p:xfrm>
          <a:off x="1395095" y="3502660"/>
          <a:ext cx="1542415" cy="66230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9" r:id="rId4" imgW="22555200" imgH="9448800" progId="Equation.3">
                  <p:embed/>
                </p:oleObj>
              </mc:Choice>
              <mc:Fallback>
                <p:oleObj r:id="rId4" imgW="22555200" imgH="94488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95095" y="3502660"/>
                        <a:ext cx="1542415" cy="6623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127" title=""/>
          <p:cNvSpPr txBox="1"/>
          <p:nvPr>
            <p:custDataLst>
              <p:tags r:id="rId6"/>
            </p:custDataLst>
          </p:nvPr>
        </p:nvSpPr>
        <p:spPr>
          <a:xfrm>
            <a:off x="1720850" y="835658"/>
            <a:ext cx="2069464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典例精析</a:t>
            </a:r>
            <a:endParaRPr kumimoji="0" lang="zh-CN" altLang="en-US" sz="3600" b="1" kern="1200" cap="none" spc="0" normalizeH="0" baseline="0" noProof="0">
              <a:solidFill>
                <a:srgbClr val="007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 title=""/>
          <p:cNvGrpSpPr/>
          <p:nvPr/>
        </p:nvGrpSpPr>
        <p:grpSpPr>
          <a:xfrm>
            <a:off x="1064442" y="883614"/>
            <a:ext cx="3088610" cy="862965"/>
            <a:chOff x="3327445" y="196489"/>
            <a:chExt cx="3088610" cy="1003300"/>
          </a:xfrm>
        </p:grpSpPr>
        <p:pic>
          <p:nvPicPr>
            <p:cNvPr id="6" name="图片 5" descr="标题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327445" y="196489"/>
              <a:ext cx="868531" cy="1003300"/>
            </a:xfrm>
            <a:prstGeom prst="rect">
              <a:avLst/>
            </a:prstGeom>
          </p:spPr>
        </p:pic>
        <p:cxnSp>
          <p:nvCxnSpPr>
            <p:cNvPr id="18" name="直接连接符 17"/>
            <p:cNvCxnSpPr/>
            <p:nvPr>
              <p:custDataLst>
                <p:tags r:id="rId9"/>
              </p:custDataLst>
            </p:nvPr>
          </p:nvCxnSpPr>
          <p:spPr>
            <a:xfrm flipV="1">
              <a:off x="3491880" y="960755"/>
              <a:ext cx="2924175" cy="16510"/>
            </a:xfrm>
            <a:prstGeom prst="line">
              <a:avLst/>
            </a:prstGeom>
            <a:ln>
              <a:solidFill>
                <a:srgbClr val="009FB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27" title=""/>
          <p:cNvSpPr txBox="1"/>
          <p:nvPr>
            <p:custDataLst>
              <p:tags r:id="rId3"/>
            </p:custDataLst>
          </p:nvPr>
        </p:nvSpPr>
        <p:spPr>
          <a:xfrm>
            <a:off x="1720850" y="835658"/>
            <a:ext cx="2069464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随堂练习</a:t>
            </a:r>
            <a:endParaRPr kumimoji="0" lang="zh-CN" altLang="en-US" sz="3600" b="1" kern="1200" cap="none" spc="0" normalizeH="0" baseline="0" noProof="0">
              <a:solidFill>
                <a:srgbClr val="007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 title=""/>
          <p:cNvGrpSpPr/>
          <p:nvPr/>
        </p:nvGrpSpPr>
        <p:grpSpPr>
          <a:xfrm>
            <a:off x="1064442" y="883614"/>
            <a:ext cx="3088610" cy="862965"/>
            <a:chOff x="3327445" y="196489"/>
            <a:chExt cx="3088610" cy="1003300"/>
          </a:xfrm>
        </p:grpSpPr>
        <p:pic>
          <p:nvPicPr>
            <p:cNvPr id="6" name="图片 5" descr="标题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3327445" y="196489"/>
              <a:ext cx="868531" cy="1003300"/>
            </a:xfrm>
            <a:prstGeom prst="rect">
              <a:avLst/>
            </a:prstGeom>
          </p:spPr>
        </p:pic>
        <p:cxnSp>
          <p:nvCxnSpPr>
            <p:cNvPr id="18" name="直接连接符 17"/>
            <p:cNvCxnSpPr/>
            <p:nvPr>
              <p:custDataLst>
                <p:tags r:id="rId6"/>
              </p:custDataLst>
            </p:nvPr>
          </p:nvCxnSpPr>
          <p:spPr>
            <a:xfrm flipV="1">
              <a:off x="3491880" y="960755"/>
              <a:ext cx="2924175" cy="16510"/>
            </a:xfrm>
            <a:prstGeom prst="line">
              <a:avLst/>
            </a:prstGeom>
            <a:ln>
              <a:solidFill>
                <a:srgbClr val="009FB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>
        <mc:Choice Requires="a14">
          <p:sp>
            <p:nvSpPr>
              <p:cNvPr id="14341" name="内容占位符 7" title=""/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983615" y="1700530"/>
                <a:ext cx="10031095" cy="2796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indent="0" eaLnBrk="1" latinLnBrk="0" hangingPunct="1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2800" b="1" smtClean="0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1.</a:t>
                </a:r>
                <a:r>
                  <a:rPr lang="zh-CN" altLang="en-US" sz="2800" b="1" smtClean="0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反比例</a:t>
                </a:r>
                <a:r>
                  <a:rPr lang="zh-CN" altLang="en-US" sz="2800" b="1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函数 </a:t>
                </a:r>
                <a:r>
                  <a:rPr lang="zh-CN" altLang="en-US" sz="2800" b="1" smtClean="0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y=－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en-US" sz="2800" b="1" smtClean="0">
                              <a:solidFill>
                                <a:srgbClr val="000000"/>
                              </a:solidFill>
                              <a:latin typeface="宋体" panose="02010600030101010101" pitchFamily="2" charset="-122"/>
                              <a:cs typeface="宋体" panose="02010600030101010101" pitchFamily="2" charset="-122"/>
                            </a:rPr>
                          </m:ctrlPr>
                        </m:fPr>
                        <m:num>
                          <m:r>
                            <m:rPr>
                              <m:sty m:val="b"/>
                            </m:rPr>
                            <a:rPr lang="zh-CN" altLang="en-US" sz="2800" b="1" smtClean="0">
                              <a:solidFill>
                                <a:srgbClr val="000000"/>
                              </a:solidFill>
                              <a:latin typeface="宋体" panose="02010600030101010101" pitchFamily="2" charset="-122"/>
                              <a:cs typeface="宋体" panose="02010600030101010101" pitchFamily="2" charset="-122"/>
                            </a:rPr>
                            <m:t>𝟑</m:t>
                          </m:r>
                        </m:num>
                        <m:den>
                          <m:r>
                            <m:rPr>
                              <m:sty m:val="b"/>
                            </m:rPr>
                            <a:rPr lang="zh-CN" altLang="en-US" sz="2800" b="1" smtClean="0">
                              <a:solidFill>
                                <a:srgbClr val="000000"/>
                              </a:solidFill>
                              <a:latin typeface="宋体" panose="02010600030101010101" pitchFamily="2" charset="-122"/>
                              <a:cs typeface="宋体" panose="02010600030101010101" pitchFamily="2" charset="-122"/>
                            </a:rPr>
                            <m:t>𝟐</m:t>
                          </m:r>
                          <m:r>
                            <m:rPr>
                              <m:sty m:val="b"/>
                            </m:rPr>
                            <a:rPr lang="zh-CN" altLang="en-US" sz="2800" b="1" smtClean="0">
                              <a:solidFill>
                                <a:srgbClr val="000000"/>
                              </a:solidFill>
                              <a:latin typeface="宋体" panose="02010600030101010101" pitchFamily="2" charset="-122"/>
                              <a:cs typeface="宋体" panose="02010600030101010101" pitchFamily="2" charset="-122"/>
                            </a:rPr>
                            <m:t>𝐱</m:t>
                          </m:r>
                        </m:den>
                      </m:f>
                    </m:oMath>
                  </m:oMathPara>
                </a14:m>
                <a:r>
                  <a:rPr lang="en-US" altLang="zh-CN" sz="2800" b="1" smtClean="0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 </a:t>
                </a:r>
                <a:r>
                  <a:rPr lang="zh-CN" altLang="en-US" sz="2800" b="1" smtClean="0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中常数 </a:t>
                </a:r>
                <a:r>
                  <a:rPr lang="en-US" altLang="zh-CN" sz="2800" b="1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k </a:t>
                </a:r>
                <a:r>
                  <a:rPr lang="zh-CN" altLang="en-US" sz="2800" b="1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为</a:t>
                </a:r>
                <a:r>
                  <a:rPr lang="en-US" altLang="zh-CN" sz="2800" b="1" smtClean="0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(    )</a:t>
                </a:r>
                <a:endParaRPr lang="zh-CN" altLang="en-US" sz="2800" b="1">
                  <a:solidFill>
                    <a:srgbClr val="00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A. </a:t>
                </a:r>
                <a:r>
                  <a:rPr lang="zh-CN" altLang="en-US" sz="2800" b="1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－</a:t>
                </a:r>
                <a:r>
                  <a:rPr lang="en-US" altLang="zh-CN" sz="2800" b="1" smtClean="0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3            </a:t>
                </a:r>
                <a:r>
                  <a:rPr lang="en-US" altLang="zh-CN" sz="2800" b="1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B.</a:t>
                </a:r>
                <a:r>
                  <a:rPr lang="zh-CN" altLang="en-US" sz="2800" b="1" smtClean="0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endParaRPr lang="en-US" altLang="zh-CN" sz="2800" b="1">
                  <a:solidFill>
                    <a:srgbClr val="000000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C. </a:t>
                </a:r>
                <a:r>
                  <a:rPr lang="zh-CN" altLang="en-US" sz="2800" b="1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－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en-US" sz="2800" b="1" smtClean="0">
                              <a:solidFill>
                                <a:srgbClr val="000000"/>
                              </a:solidFill>
                              <a:latin typeface="宋体" panose="02010600030101010101" pitchFamily="2" charset="-122"/>
                              <a:cs typeface="宋体" panose="02010600030101010101" pitchFamily="2" charset="-122"/>
                            </a:rPr>
                          </m:ctrlPr>
                        </m:fPr>
                        <m:num>
                          <m:r>
                            <m:rPr>
                              <m:sty m:val="b"/>
                            </m:rPr>
                            <a:rPr lang="zh-CN" altLang="en-US" sz="2800" b="1" smtClean="0">
                              <a:solidFill>
                                <a:srgbClr val="000000"/>
                              </a:solidFill>
                              <a:latin typeface="宋体" panose="02010600030101010101" pitchFamily="2" charset="-122"/>
                              <a:cs typeface="宋体" panose="02010600030101010101" pitchFamily="2" charset="-122"/>
                            </a:rPr>
                            <m:t>𝟏</m:t>
                          </m:r>
                        </m:num>
                        <m:den>
                          <m:r>
                            <m:rPr>
                              <m:sty m:val="b"/>
                            </m:rPr>
                            <a:rPr lang="zh-CN" altLang="en-US" sz="2800" b="1" smtClean="0">
                              <a:solidFill>
                                <a:srgbClr val="000000"/>
                              </a:solidFill>
                              <a:latin typeface="宋体" panose="02010600030101010101" pitchFamily="2" charset="-122"/>
                              <a:cs typeface="宋体" panose="02010600030101010101" pitchFamily="2" charset="-122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r>
                  <a:rPr lang="en-US" altLang="zh-CN" sz="2800" b="1" smtClean="0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 </a:t>
                </a:r>
                <a:r>
                  <a:rPr lang="en-US" altLang="zh-CN" sz="2800" b="1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        D.</a:t>
                </a:r>
                <a:r>
                  <a:rPr lang="zh-CN" altLang="en-US" sz="2800" b="1">
                    <a:solidFill>
                      <a:srgbClr val="000000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－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en-US" altLang="zh-CN" sz="2800" b="1">
                              <a:solidFill>
                                <a:srgbClr val="00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m:rPr>
                              <m:sty m:val="b"/>
                            </m:rPr>
                            <a:rPr lang="zh-CN" altLang="en-US" sz="2800" b="1" smtClean="0">
                              <a:solidFill>
                                <a:srgbClr val="000000"/>
                              </a:solidFill>
                              <a:latin typeface="宋体" panose="02010600030101010101" pitchFamily="2" charset="-122"/>
                              <a:cs typeface="宋体" panose="02010600030101010101" pitchFamily="2" charset="-122"/>
                            </a:rPr>
                            <m:t>𝟑</m:t>
                          </m:r>
                        </m:num>
                        <m:den>
                          <m:r>
                            <m:rPr>
                              <m:sty m:val="b"/>
                            </m:rPr>
                            <a:rPr lang="zh-CN" altLang="en-US" sz="2800" b="1" smtClean="0">
                              <a:solidFill>
                                <a:srgbClr val="000000"/>
                              </a:solidFill>
                              <a:latin typeface="宋体" panose="02010600030101010101" pitchFamily="2" charset="-122"/>
                              <a:cs typeface="宋体" panose="02010600030101010101" pitchFamily="2" charset="-122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altLang="zh-CN" sz="2800" b="1" smtClean="0">
                  <a:solidFill>
                    <a:srgbClr val="000000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4341" name="内容占位符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983615" y="1700530"/>
                <a:ext cx="10031095" cy="279654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444" name="Rectangle 4" title=""/>
          <p:cNvSpPr>
            <a:spLocks noChangeArrowheads="1"/>
          </p:cNvSpPr>
          <p:nvPr/>
        </p:nvSpPr>
        <p:spPr bwMode="auto">
          <a:xfrm>
            <a:off x="9340850" y="15240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练习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巩固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7061200" y="2209165"/>
            <a:ext cx="5918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+mj-ea"/>
                <a:cs typeface="+mj-ea"/>
                <a:sym typeface="+mn-ea"/>
              </a:rPr>
              <a:t>D</a:t>
            </a:r>
            <a:endParaRPr lang="en-US" altLang="zh-CN" sz="2800" b="1">
              <a:solidFill>
                <a:srgbClr val="FF0000"/>
              </a:solidFill>
              <a:latin typeface="+mj-ea"/>
              <a:cs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0261" title=""/>
          <p:cNvGrpSpPr/>
          <p:nvPr/>
        </p:nvGrpSpPr>
        <p:grpSpPr>
          <a:xfrm>
            <a:off x="685339" y="1147445"/>
            <a:ext cx="10295161" cy="4875213"/>
            <a:chOff x="207" y="542"/>
            <a:chExt cx="6355" cy="3071"/>
          </a:xfrm>
        </p:grpSpPr>
        <p:sp>
          <p:nvSpPr>
            <p:cNvPr id="21509" name="TextBox 20"/>
            <p:cNvSpPr txBox="1">
              <a:spLocks noChangeArrowheads="1"/>
            </p:cNvSpPr>
            <p:nvPr/>
          </p:nvSpPr>
          <p:spPr bwMode="auto">
            <a:xfrm>
              <a:off x="270" y="542"/>
              <a:ext cx="6292" cy="89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2.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生活中有许多反比列函数的例子，在下面的实例中，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x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和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y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成反比例函数关系的有几个？                    （ 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）</a:t>
              </a:r>
              <a:endPara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           </a:t>
              </a:r>
              <a:endPara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1510" name="文本框 10259"/>
            <p:cNvSpPr txBox="1">
              <a:spLocks noChangeArrowheads="1"/>
            </p:cNvSpPr>
            <p:nvPr/>
          </p:nvSpPr>
          <p:spPr bwMode="auto">
            <a:xfrm>
              <a:off x="207" y="1440"/>
              <a:ext cx="6323" cy="217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indent="0" latinLnBrk="0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（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1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）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x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人共饮水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10kg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，平均每人饮水</a:t>
              </a:r>
              <a:r>
                <a:rPr lang="en-US" altLang="zh-CN" sz="2800" b="1" err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ykg</a:t>
              </a:r>
              <a:endPara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  <a:p>
              <a:pPr marL="0" indent="0" latinLnBrk="0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（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2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）底面半径为</a:t>
              </a:r>
              <a:r>
                <a:rPr lang="en-US" altLang="zh-CN" sz="2800" b="1" err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xm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，高为</a:t>
              </a:r>
              <a:r>
                <a:rPr lang="en-US" altLang="zh-CN" sz="2800" b="1" err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ym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的圆柱形水桶的体积为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10m</a:t>
              </a:r>
              <a:r>
                <a:rPr lang="en-US" altLang="zh-CN" sz="2800" b="1" baseline="30000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3</a:t>
              </a:r>
              <a:endParaRPr lang="en-US" altLang="zh-CN" sz="2800" b="1" baseline="30000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  <a:p>
              <a:pPr marL="0" indent="0" latinLnBrk="0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（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3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）用铁丝做一个圆，铁丝的长为</a:t>
              </a:r>
              <a:r>
                <a:rPr lang="en-US" altLang="zh-CN" sz="2800" b="1" err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xcm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，做成圆的半径为</a:t>
              </a:r>
              <a:r>
                <a:rPr lang="en-US" altLang="zh-CN" sz="2800" b="1" err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ycm</a:t>
              </a:r>
              <a:endPara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  <a:p>
              <a:pPr marL="0" indent="0" latinLnBrk="0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（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4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）在水龙头前放满一桶水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,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出水的速度为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x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，放满一桶水的时间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y</a:t>
              </a:r>
              <a:endPara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  <a:p>
              <a:pPr marL="0" indent="0" latinLnBrk="0">
                <a:lnSpc>
                  <a:spcPct val="130000"/>
                </a:lnSpc>
              </a:pP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A   1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个      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B   2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个   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   C   3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个      </a:t>
              </a:r>
              <a:r>
                <a: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D   4</a:t>
              </a:r>
              <a:r>
                <a: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个</a:t>
              </a:r>
              <a:endPara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317444" name="Rectangle 4" title=""/>
          <p:cNvSpPr>
            <a:spLocks noChangeArrowheads="1"/>
          </p:cNvSpPr>
          <p:nvPr/>
        </p:nvSpPr>
        <p:spPr bwMode="auto">
          <a:xfrm>
            <a:off x="9340850" y="15240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练习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巩固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9213850" y="1922145"/>
            <a:ext cx="5918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+mj-ea"/>
                <a:cs typeface="+mj-ea"/>
                <a:sym typeface="+mn-ea"/>
              </a:rPr>
              <a:t>B</a:t>
            </a:r>
            <a:endParaRPr lang="en-US" altLang="zh-CN" sz="2800" b="1">
              <a:solidFill>
                <a:srgbClr val="FF0000"/>
              </a:solidFill>
              <a:latin typeface="+mj-ea"/>
              <a:cs typeface="+mj-ea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2532" name="内容占位符 7" title=""/>
              <p:cNvSpPr txBox="1">
                <a:spLocks noChangeArrowheads="1"/>
              </p:cNvSpPr>
              <p:nvPr/>
            </p:nvSpPr>
            <p:spPr bwMode="auto">
              <a:xfrm>
                <a:off x="1042035" y="1294765"/>
                <a:ext cx="10397490" cy="2416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539750" indent="-539750" defTabSz="4572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3.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反比例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函数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y = </a:t>
                </a:r>
                <a14:m>
                  <m:oMathPara>
                    <m:oMathParaPr>
                      <m:jc/>
                    </m:oMathParaPr>
                    <m:oMath>
                      <m:f>
                        <m:fPr>
                          <m:type m:val="bar"/>
                          <m:ctrlPr>
                            <a:rPr lang="zh-CN" altLang="en-US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m:rPr>
                              <m:sty m:val="b"/>
                            </m:rPr>
                            <a:rPr lang="zh-CN" altLang="en-US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ea typeface="MS Mincho" panose="02020609040205080304" pitchFamily="49" charset="-128"/>
                              <a:cs typeface="Cambria Math" panose="02040503050406030204" charset="0"/>
                            </a:rPr>
                            <m:t>𝟐</m:t>
                          </m:r>
                          <m:r>
                            <m:rPr>
                              <m:sty m:val="b"/>
                            </m:rPr>
                            <a:rPr lang="zh-CN" altLang="en-US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𝐤</m:t>
                          </m:r>
                          <m:r>
                            <m:rPr>
                              <m:sty m:val="b"/>
                            </m:rPr>
                            <a:rPr lang="zh-CN" altLang="en-US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ea typeface="MS Mincho" panose="02020609040205080304" pitchFamily="49" charset="-128"/>
                              <a:cs typeface="Cambria Math" panose="02040503050406030204" charset="0"/>
                            </a:rPr>
                            <m:t>－</m:t>
                          </m:r>
                          <m:r>
                            <m:rPr>
                              <m:sty m:val="b"/>
                            </m:rPr>
                            <a:rPr lang="zh-CN" altLang="en-US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ea typeface="MS Mincho" panose="02020609040205080304" pitchFamily="49" charset="-128"/>
                              <a:cs typeface="Cambria Math" panose="02040503050406030204" charset="0"/>
                            </a:rPr>
                            <m:t>𝟐</m:t>
                          </m:r>
                        </m:num>
                        <m:den>
                          <m:r>
                            <m:rPr>
                              <m:sty m:val="b"/>
                            </m:rPr>
                            <a:rPr lang="zh-CN" altLang="en-US" sz="2800" b="1">
                              <a:solidFill>
                                <a:schemeClr val="tx2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𝐱</m:t>
                          </m:r>
                        </m:den>
                      </m:f>
                    </m:oMath>
                  </m:oMathPara>
                </a14:m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的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图象过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点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(2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，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1)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，则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k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的</a:t>
                </a:r>
                <a:r>
                  <a:rPr lang="zh-CN" altLang="en-US" sz="2800" b="1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值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为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(    )</a:t>
                </a:r>
                <a:endParaRPr lang="zh-CN" altLang="en-US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indent="3175" eaLnBrk="1" hangingPunct="1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A</a:t>
                </a:r>
                <a:r>
                  <a:rPr lang="zh-CN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．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2 					   B</a:t>
                </a:r>
                <a:r>
                  <a:rPr lang="zh-CN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．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endParaRPr lang="en-US" altLang="zh-CN" sz="2800" b="1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indent="3175" eaLnBrk="1" hangingPunct="1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C</a:t>
                </a:r>
                <a:r>
                  <a:rPr lang="zh-CN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．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－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2 						D</a:t>
                </a:r>
                <a:r>
                  <a:rPr lang="zh-CN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．</a:t>
                </a:r>
                <a:r>
                  <a:rPr lang="zh-CN" altLang="en-US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－</a:t>
                </a:r>
                <a:r>
                  <a:rPr lang="en-US" altLang="zh-CN" sz="2800" b="1" smtClean="0">
                    <a:solidFill>
                      <a:schemeClr val="tx2"/>
                    </a:solidFill>
                    <a:latin typeface="宋体" panose="02010600030101010101" pitchFamily="2" charset="-122"/>
                    <a:cs typeface="宋体" panose="02010600030101010101" pitchFamily="2" charset="-122"/>
                  </a:rPr>
                  <a:t>1</a:t>
                </a:r>
                <a:endParaRPr lang="en-US" altLang="zh-CN" sz="2800" b="1" smtClean="0">
                  <a:solidFill>
                    <a:schemeClr val="tx2"/>
                  </a:solidFill>
                  <a:latin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22532" name="内容占位符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035" y="1294765"/>
                <a:ext cx="10397490" cy="24161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444" name="Rectangle 4" title=""/>
          <p:cNvSpPr>
            <a:spLocks noChangeArrowheads="1"/>
          </p:cNvSpPr>
          <p:nvPr/>
        </p:nvSpPr>
        <p:spPr bwMode="auto">
          <a:xfrm>
            <a:off x="9340850" y="15240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练习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巩固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10146665" y="1778635"/>
            <a:ext cx="5918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+mj-ea"/>
                <a:cs typeface="+mj-ea"/>
                <a:sym typeface="+mn-ea"/>
              </a:rPr>
              <a:t>A</a:t>
            </a:r>
            <a:endParaRPr lang="en-US" altLang="zh-CN" sz="2800" b="1">
              <a:solidFill>
                <a:srgbClr val="FF0000"/>
              </a:solidFill>
              <a:latin typeface="+mj-ea"/>
              <a:cs typeface="+mj-ea"/>
              <a:sym typeface="+mn-ea"/>
            </a:endParaRPr>
          </a:p>
        </p:txBody>
      </p:sp>
    </p:spTree>
  </p:cSld>
  <p:clrMapOvr>
    <a:masterClrMapping/>
  </p:clrMapOvr>
  <p:transition spd="med">
    <p:fade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458" name="内容占位符 7" title=""/>
          <p:cNvSpPr txBox="1"/>
          <p:nvPr/>
        </p:nvSpPr>
        <p:spPr>
          <a:xfrm>
            <a:off x="1329055" y="1528128"/>
            <a:ext cx="7720013" cy="500538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</a:pPr>
            <a:endParaRPr lang="zh-CN" altLang="en-US" sz="2800" b="1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sp>
        <p:nvSpPr>
          <p:cNvPr id="30721" name="文本框 1" title=""/>
          <p:cNvSpPr txBox="1"/>
          <p:nvPr/>
        </p:nvSpPr>
        <p:spPr>
          <a:xfrm>
            <a:off x="1278255" y="1081405"/>
            <a:ext cx="9316085" cy="737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已知 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y 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与 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x+1 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成反比例，并且当 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x = 3 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时，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y = 4.</a:t>
            </a:r>
            <a:endParaRPr lang="en-US" altLang="zh-CN" sz="2800" b="1">
              <a:solidFill>
                <a:schemeClr val="tx2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722" name="文本框 3" title=""/>
          <p:cNvSpPr txBox="1"/>
          <p:nvPr/>
        </p:nvSpPr>
        <p:spPr>
          <a:xfrm>
            <a:off x="1415415" y="1738630"/>
            <a:ext cx="6085840" cy="1470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(1) 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写出 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y 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关于 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x 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的函数解析式；         </a:t>
            </a:r>
            <a:endParaRPr lang="zh-CN" altLang="en-US" sz="2800" b="1">
              <a:solidFill>
                <a:schemeClr val="tx2"/>
              </a:solidFill>
              <a:latin typeface="宋体" panose="02010600030101010101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(2) 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当 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x = 7 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时，求 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y 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的值．</a:t>
            </a:r>
            <a:endParaRPr lang="zh-CN" altLang="en-US" sz="2800" b="1">
              <a:solidFill>
                <a:schemeClr val="tx2"/>
              </a:solidFill>
              <a:latin typeface="宋体" panose="02010600030101010101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0" name="组合 9" title=""/>
          <p:cNvGrpSpPr/>
          <p:nvPr/>
        </p:nvGrpSpPr>
        <p:grpSpPr>
          <a:xfrm>
            <a:off x="1106805" y="3066415"/>
            <a:ext cx="8447088" cy="1038225"/>
            <a:chOff x="499" y="4489"/>
            <a:chExt cx="13304" cy="1635"/>
          </a:xfrm>
        </p:grpSpPr>
        <p:sp>
          <p:nvSpPr>
            <p:cNvPr id="30724" name="矩形 10245"/>
            <p:cNvSpPr>
              <a:spLocks noGrp="1"/>
            </p:cNvSpPr>
            <p:nvPr/>
          </p:nvSpPr>
          <p:spPr>
            <a:xfrm>
              <a:off x="499" y="4489"/>
              <a:ext cx="13304" cy="158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>
                <a:lnSpc>
                  <a:spcPct val="20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解：</a:t>
              </a:r>
              <a:r>
                <a:rPr lang="en-US" altLang="zh-CN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(1) </a:t>
              </a:r>
              <a:r>
                <a: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设         ，因为当 </a:t>
              </a:r>
              <a:r>
                <a:rPr lang="en-US" altLang="zh-CN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x = 3 </a:t>
              </a:r>
              <a:r>
                <a: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时，</a:t>
              </a:r>
              <a:r>
                <a:rPr lang="en-US" altLang="zh-CN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y =4 </a:t>
              </a:r>
              <a:r>
                <a: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，         </a:t>
              </a:r>
              <a:endPara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aphicFrame>
          <p:nvGraphicFramePr>
            <p:cNvPr id="30725" name="对象 19459"/>
            <p:cNvGraphicFramePr>
              <a:graphicFrameLocks noChangeAspect="1"/>
            </p:cNvGraphicFramePr>
            <p:nvPr/>
          </p:nvGraphicFramePr>
          <p:xfrm>
            <a:off x="3684" y="4676"/>
            <a:ext cx="2051" cy="1448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60" r:id="rId2" imgW="571500" imgH="393700" progId="Equation.DSMT4">
                    <p:embed/>
                  </p:oleObj>
                </mc:Choice>
                <mc:Fallback>
                  <p:oleObj r:id="rId2" imgW="571500" imgH="3937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684" y="4676"/>
                          <a:ext cx="2051" cy="14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" name="组合 11" title=""/>
          <p:cNvGrpSpPr/>
          <p:nvPr/>
        </p:nvGrpSpPr>
        <p:grpSpPr>
          <a:xfrm>
            <a:off x="1065530" y="4028440"/>
            <a:ext cx="9281223" cy="1120775"/>
            <a:chOff x="435" y="5780"/>
            <a:chExt cx="14615" cy="1763"/>
          </a:xfrm>
        </p:grpSpPr>
        <p:sp>
          <p:nvSpPr>
            <p:cNvPr id="30727" name="矩形 10"/>
            <p:cNvSpPr>
              <a:spLocks noGrp="1"/>
            </p:cNvSpPr>
            <p:nvPr/>
          </p:nvSpPr>
          <p:spPr>
            <a:xfrm>
              <a:off x="435" y="5780"/>
              <a:ext cx="14615" cy="170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>
                <a:lnSpc>
                  <a:spcPct val="20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 所以有        ，解得 k =</a:t>
              </a:r>
              <a:r>
                <a:rPr lang="en-US" altLang="zh-CN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16</a:t>
              </a:r>
              <a:r>
                <a: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，因此        </a:t>
              </a:r>
              <a:r>
                <a:rPr lang="en-US" altLang="zh-CN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.</a:t>
              </a:r>
              <a:r>
                <a: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              </a:t>
              </a:r>
              <a:endPara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aphicFrame>
          <p:nvGraphicFramePr>
            <p:cNvPr id="30728" name="对象 1"/>
            <p:cNvGraphicFramePr>
              <a:graphicFrameLocks noChangeAspect="1"/>
            </p:cNvGraphicFramePr>
            <p:nvPr/>
          </p:nvGraphicFramePr>
          <p:xfrm>
            <a:off x="2685" y="6095"/>
            <a:ext cx="1958" cy="1448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61" r:id="rId4" imgW="545465" imgH="393700" progId="Equation.DSMT4">
                    <p:embed/>
                  </p:oleObj>
                </mc:Choice>
                <mc:Fallback>
                  <p:oleObj r:id="rId4" imgW="545465" imgH="3937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685" y="6095"/>
                          <a:ext cx="1958" cy="14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29" name="对象 4"/>
            <p:cNvGraphicFramePr>
              <a:graphicFrameLocks noChangeAspect="1"/>
            </p:cNvGraphicFramePr>
            <p:nvPr/>
          </p:nvGraphicFramePr>
          <p:xfrm>
            <a:off x="10074" y="5940"/>
            <a:ext cx="2051" cy="1448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62" r:id="rId6" imgW="571500" imgH="393700" progId="Equation.DSMT4">
                    <p:embed/>
                  </p:oleObj>
                </mc:Choice>
                <mc:Fallback>
                  <p:oleObj r:id="rId6" imgW="571500" imgH="3937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0074" y="5940"/>
                          <a:ext cx="2051" cy="14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组合 12" title=""/>
          <p:cNvGrpSpPr/>
          <p:nvPr/>
        </p:nvGrpSpPr>
        <p:grpSpPr>
          <a:xfrm>
            <a:off x="1382356" y="5088890"/>
            <a:ext cx="7668299" cy="1325563"/>
            <a:chOff x="855" y="7676"/>
            <a:chExt cx="12075" cy="2086"/>
          </a:xfrm>
        </p:grpSpPr>
        <p:sp>
          <p:nvSpPr>
            <p:cNvPr id="30731" name="矩形 8"/>
            <p:cNvSpPr>
              <a:spLocks noGrp="1"/>
            </p:cNvSpPr>
            <p:nvPr/>
          </p:nvSpPr>
          <p:spPr>
            <a:xfrm>
              <a:off x="855" y="7676"/>
              <a:ext cx="12075" cy="208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/>
            <a:lstStyle/>
            <a:p>
              <a:pPr>
                <a:lnSpc>
                  <a:spcPct val="20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(2) </a:t>
              </a:r>
              <a:r>
                <a: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当 x = </a:t>
              </a:r>
              <a:r>
                <a:rPr lang="en-US" altLang="zh-CN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7 </a:t>
              </a:r>
              <a:r>
                <a:rPr lang="zh-CN" altLang="en-US" sz="2800" b="1">
                  <a:solidFill>
                    <a:srgbClr val="FF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时，             </a:t>
              </a:r>
              <a:endPara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aphicFrame>
          <p:nvGraphicFramePr>
            <p:cNvPr id="30732" name="对象 6"/>
            <p:cNvGraphicFramePr>
              <a:graphicFrameLocks noChangeAspect="1"/>
            </p:cNvGraphicFramePr>
            <p:nvPr/>
          </p:nvGraphicFramePr>
          <p:xfrm>
            <a:off x="5689" y="7889"/>
            <a:ext cx="2963" cy="1448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63" r:id="rId8" imgW="825500" imgH="393700" progId="Equation.DSMT4">
                    <p:embed/>
                  </p:oleObj>
                </mc:Choice>
                <mc:Fallback>
                  <p:oleObj r:id="rId8" imgW="825500" imgH="3937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689" y="7889"/>
                          <a:ext cx="2963" cy="14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7444" name="Rectangle 4" title=""/>
          <p:cNvSpPr>
            <a:spLocks noChangeArrowheads="1"/>
          </p:cNvSpPr>
          <p:nvPr/>
        </p:nvSpPr>
        <p:spPr bwMode="auto">
          <a:xfrm>
            <a:off x="9340850" y="152400"/>
            <a:ext cx="2841625" cy="50482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练习</a:t>
            </a:r>
            <a:r>
              <a:rPr kumimoji="0" lang="en-US" altLang="zh-CN" sz="3200" b="0" i="0" u="none" strike="noStrike" kern="1200" cap="none" spc="8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kumimoji="0" lang="zh-CN" altLang="en-US" sz="3200" b="0" i="0" u="none" strike="noStrike" kern="1200" cap="none" spc="80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巩固</a:t>
            </a:r>
            <a:endParaRPr kumimoji="0" lang="zh-CN" altLang="en-US" sz="3200" b="0" i="0" u="none" strike="noStrike" kern="1200" cap="none" spc="80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1163300" y="118872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组合 5" title=""/>
          <p:cNvGrpSpPr/>
          <p:nvPr/>
        </p:nvGrpSpPr>
        <p:grpSpPr>
          <a:xfrm>
            <a:off x="1284677" y="1481907"/>
            <a:ext cx="9282430" cy="1595755"/>
            <a:chOff x="971600" y="1725240"/>
            <a:chExt cx="9282430" cy="1595755"/>
          </a:xfrm>
        </p:grpSpPr>
        <p:sp>
          <p:nvSpPr>
            <p:cNvPr id="7" name="文本框 6"/>
            <p:cNvSpPr txBox="1"/>
            <p:nvPr/>
          </p:nvSpPr>
          <p:spPr>
            <a:xfrm>
              <a:off x="971600" y="1833825"/>
              <a:ext cx="9282430" cy="1487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marL="0" indent="0" eaLnBrk="1" latinLnBrk="1" hangingPunct="1">
                <a:lnSpc>
                  <a:spcPct val="150000"/>
                </a:lnSpc>
                <a:spcBef>
                  <a:spcPct val="20000"/>
                </a:spcBef>
                <a:buFontTx/>
                <a:buNone/>
                <a:defRPr sz="2800" b="1" kern="0">
                  <a:latin typeface="+mn-lt"/>
                  <a:ea typeface="+mj-ea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sz="2800">
                  <a:latin typeface="+mn-lt"/>
                  <a:ea typeface="Malgun Gothic" panose="020b0503020000020004" pitchFamily="2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sz="2400">
                  <a:latin typeface="+mn-lt"/>
                  <a:ea typeface="Malgun Gothic" panose="020b0503020000020004" pitchFamily="2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sz="2000">
                  <a:latin typeface="+mn-lt"/>
                  <a:ea typeface="Malgun Gothic" panose="020b0503020000020004" pitchFamily="2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sz="2000">
                  <a:latin typeface="+mn-lt"/>
                  <a:ea typeface="Malgun Gothic" panose="020b0503020000020004" pitchFamily="2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+mn-lt"/>
                  <a:ea typeface="+mn-ea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+mn-lt"/>
                  <a:ea typeface="+mn-ea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+mn-lt"/>
                  <a:ea typeface="+mn-ea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+mn-lt"/>
                  <a:ea typeface="+mn-ea"/>
                </a:defRPr>
              </a:lvl9pPr>
            </a:lstStyle>
            <a:p>
              <a:r>
                <a:rPr lang="zh-CN" altLang="en-US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一般地，如果两个变量x，y之间可以表示成              （k为常数，且k≠</a:t>
              </a:r>
              <a:r>
                <a:rPr lang="en-US" altLang="zh-CN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0</a:t>
              </a:r>
              <a:r>
                <a:rPr lang="zh-CN" altLang="en-US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）的形式，那么称y是x的</a:t>
              </a:r>
              <a:r>
                <a:rPr lang="zh-CN" altLang="en-US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反比例函数</a:t>
              </a:r>
              <a:r>
                <a:rPr lang="en-US" altLang="zh-CN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.</a:t>
              </a:r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aphicFrame>
          <p:nvGraphicFramePr>
            <p:cNvPr id="8" name="对象 7"/>
            <p:cNvGraphicFramePr>
              <a:graphicFrameLocks noChangeAspect="1"/>
            </p:cNvGraphicFramePr>
            <p:nvPr/>
          </p:nvGraphicFramePr>
          <p:xfrm>
            <a:off x="8593293" y="1725240"/>
            <a:ext cx="988215" cy="958269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64" name="Equation" r:id="rId3" imgW="10058400" imgH="9753600" progId="Equation.DSMT4">
                    <p:embed/>
                  </p:oleObj>
                </mc:Choice>
                <mc:Fallback>
                  <p:oleObj name="Equation" r:id="rId3" imgW="10058400" imgH="97536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593293" y="1725240"/>
                          <a:ext cx="988215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Text Box 2" title=""/>
          <p:cNvSpPr txBox="1">
            <a:spLocks noChangeArrowheads="1"/>
          </p:cNvSpPr>
          <p:nvPr/>
        </p:nvSpPr>
        <p:spPr bwMode="auto">
          <a:xfrm>
            <a:off x="1488092" y="3078014"/>
            <a:ext cx="4680520" cy="65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ko-KR"/>
            </a:defPPr>
            <a:lvl1pPr marL="0" indent="0" eaLnBrk="1" latinLnBrk="1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2800" b="1" kern="0">
                <a:latin typeface="+mn-lt"/>
                <a:ea typeface="+mj-ea"/>
              </a:defRPr>
            </a:lvl1pPr>
            <a:lvl2pPr marL="742950" indent="-285750" latinLnBrk="1">
              <a:spcBef>
                <a:spcPct val="20000"/>
              </a:spcBef>
              <a:buChar char="–"/>
              <a:defRPr sz="2800">
                <a:latin typeface="+mn-lt"/>
                <a:ea typeface="Malgun Gothic" panose="020b0503020000020004" pitchFamily="2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sz="2400">
                <a:latin typeface="+mn-lt"/>
                <a:ea typeface="Malgun Gothic" panose="020b0503020000020004" pitchFamily="2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2000">
                <a:latin typeface="+mn-lt"/>
                <a:ea typeface="Malgun Gothic" panose="020b0503020000020004" pitchFamily="2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2000">
                <a:latin typeface="+mn-lt"/>
                <a:ea typeface="Malgun Gothic" panose="020b0503020000020004" pitchFamily="2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ea typeface="+mn-ea"/>
              </a:defRPr>
            </a:lvl9pPr>
          </a:lstStyle>
          <a:p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反比例函数的三种表示形式</a:t>
            </a:r>
            <a:endParaRPr lang="zh-CN" altLang="en-US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" name="对象 9" title=""/>
          <p:cNvGraphicFramePr>
            <a:graphicFrameLocks noChangeAspect="1"/>
          </p:cNvGraphicFramePr>
          <p:nvPr/>
        </p:nvGraphicFramePr>
        <p:xfrm>
          <a:off x="1548955" y="4106104"/>
          <a:ext cx="1081088" cy="4794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5" name="Equation" r:id="rId5" imgW="10972800" imgH="4876800" progId="Equation.DSMT4">
                  <p:embed/>
                </p:oleObj>
              </mc:Choice>
              <mc:Fallback>
                <p:oleObj name="Equation" r:id="rId5" imgW="10972800" imgH="4876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8955" y="4106104"/>
                        <a:ext cx="1081088" cy="47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 title=""/>
          <p:cNvGraphicFramePr>
            <a:graphicFrameLocks noChangeAspect="1"/>
          </p:cNvGraphicFramePr>
          <p:nvPr/>
        </p:nvGraphicFramePr>
        <p:xfrm>
          <a:off x="3851920" y="4047821"/>
          <a:ext cx="1320800" cy="538162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6" name="Equation" r:id="rId7" imgW="13411200" imgH="5486400" progId="Equation.DSMT4">
                  <p:embed/>
                </p:oleObj>
              </mc:Choice>
              <mc:Fallback>
                <p:oleObj name="Equation" r:id="rId7" imgW="13411200" imgH="548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51920" y="4047821"/>
                        <a:ext cx="1320800" cy="538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 title=""/>
          <p:cNvGraphicFramePr>
            <a:graphicFrameLocks noChangeAspect="1"/>
          </p:cNvGraphicFramePr>
          <p:nvPr/>
        </p:nvGraphicFramePr>
        <p:xfrm>
          <a:off x="6588224" y="3867135"/>
          <a:ext cx="988215" cy="958269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67" name="Equation" r:id="rId9" imgW="10058400" imgH="9753600" progId="Equation.DSMT4">
                  <p:embed/>
                </p:oleObj>
              </mc:Choice>
              <mc:Fallback>
                <p:oleObj name="Equation" r:id="rId9" imgW="10058400" imgH="9753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8224" y="3867135"/>
                        <a:ext cx="988215" cy="9582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127" title=""/>
          <p:cNvSpPr txBox="1"/>
          <p:nvPr/>
        </p:nvSpPr>
        <p:spPr>
          <a:xfrm>
            <a:off x="1720850" y="476883"/>
            <a:ext cx="2069464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课堂总结</a:t>
            </a:r>
            <a:endParaRPr kumimoji="0" lang="zh-CN" altLang="en-US" sz="3600" b="1" kern="1200" cap="none" spc="0" normalizeH="0" baseline="0" noProof="0">
              <a:solidFill>
                <a:srgbClr val="007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 title=""/>
          <p:cNvGrpSpPr/>
          <p:nvPr/>
        </p:nvGrpSpPr>
        <p:grpSpPr>
          <a:xfrm>
            <a:off x="1064442" y="524839"/>
            <a:ext cx="3088610" cy="862965"/>
            <a:chOff x="3327445" y="196489"/>
            <a:chExt cx="3088610" cy="1003300"/>
          </a:xfrm>
        </p:grpSpPr>
        <p:pic>
          <p:nvPicPr>
            <p:cNvPr id="15" name="图片 14" descr="标题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3327445" y="196489"/>
              <a:ext cx="868531" cy="1003300"/>
            </a:xfrm>
            <a:prstGeom prst="rect">
              <a:avLst/>
            </a:prstGeom>
          </p:spPr>
        </p:pic>
        <p:cxnSp>
          <p:nvCxnSpPr>
            <p:cNvPr id="16" name="直接连接符 15"/>
            <p:cNvCxnSpPr/>
            <p:nvPr>
              <p:custDataLst>
                <p:tags r:id="rId12"/>
              </p:custDataLst>
            </p:nvPr>
          </p:nvCxnSpPr>
          <p:spPr>
            <a:xfrm flipV="1">
              <a:off x="3491880" y="960755"/>
              <a:ext cx="2924175" cy="16510"/>
            </a:xfrm>
            <a:prstGeom prst="line">
              <a:avLst/>
            </a:prstGeom>
            <a:ln>
              <a:solidFill>
                <a:srgbClr val="009FB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  <p:tag name="KSO_WM_UNIT_TABLE_BEAUTIFY" val="smartTable{ce07a958-ed39-4b0f-804f-e53bc7a09e2d}"/>
  <p:tag name="TABLE_ENDDRAG_ORIGIN_RECT" val="593*114"/>
  <p:tag name="TABLE_ENDDRAG_RECT" val="141*333*593*114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UNIT_TABLE_BEAUTIFY" val="smartTable{677291e7-db45-43f4-9b21-fc3eb7a126ab}"/>
  <p:tag name="TABLE_ENDDRAG_ORIGIN_RECT" val="593*114"/>
  <p:tag name="TABLE_ENDDRAG_RECT" val="141*333*593*11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UNIT_TABLE_BEAUTIFY" val="smartTable{abcc7897-4d0a-461f-b49b-21e6898c5a58}"/>
  <p:tag name="TABLE_ENDDRAG_ORIGIN_RECT" val="676*112"/>
  <p:tag name="TABLE_ENDDRAG_RECT" val="133*169*676*112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zVjMDc4ZmJjNDE3MjUwNDY1NjQyM2MzNDM1NzIzOWIifQ=="/>
</p:tagLst>
</file>

<file path=ppt/theme/theme1.xml><?xml version="1.0" encoding="utf-8"?>
<a:theme xmlns:r="http://schemas.openxmlformats.org/officeDocument/2006/relationships" xmlns:a="http://schemas.openxmlformats.org/drawingml/2006/main" name="绿色青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4kop5pu2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Cambria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学科网</Company>
  <Paragraphs>114</Paragraphs>
  <Slides>22</Slides>
  <Notes>19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5">
      <vt:lpstr>Arial</vt:lpstr>
      <vt:lpstr>宋体</vt:lpstr>
      <vt:lpstr>微软雅黑</vt:lpstr>
      <vt:lpstr>Cambria</vt:lpstr>
      <vt:lpstr>Calibri</vt:lpstr>
      <vt:lpstr>Adobe 黑体 Std R</vt:lpstr>
      <vt:lpstr>Times New Roman</vt:lpstr>
      <vt:lpstr>黑体</vt:lpstr>
      <vt:lpstr>Malgun Gothic</vt:lpstr>
      <vt:lpstr>楷体</vt:lpstr>
      <vt:lpstr>Wingdings</vt:lpstr>
      <vt:lpstr>Cambria Math</vt:lpstr>
      <vt:lpstr>绿色青山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23.0300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rbm.xkw.com</dc:creator>
  <cp:revision>1</cp:revision>
  <cp:lastPrinted>2024-08-23T14:03:21.521</cp:lastPrinted>
  <dcterms:created xsi:type="dcterms:W3CDTF">2024-08-23T14:03:21Z</dcterms:created>
  <dcterms:modified xsi:type="dcterms:W3CDTF">2024-08-23T06:03:21Z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