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67" r:id="rId7"/>
    <p:sldId id="265" r:id="rId8"/>
    <p:sldId id="266" r:id="rId9"/>
    <p:sldId id="268" r:id="rId10"/>
    <p:sldId id="258" r:id="rId11"/>
    <p:sldId id="261" r:id="rId12"/>
    <p:sldId id="259" r:id="rId13"/>
    <p:sldId id="260" r:id="rId14"/>
    <p:sldId id="269" r:id="rId15"/>
    <p:sldId id="274" r:id="rId16"/>
    <p:sldId id="271" r:id="rId17"/>
    <p:sldId id="275" r:id="rId18"/>
    <p:sldId id="281" r:id="rId19"/>
    <p:sldId id="282" r:id="rId20"/>
    <p:sldId id="285" r:id="rId21"/>
    <p:sldId id="288" r:id="rId22"/>
    <p:sldId id="289" r:id="rId23"/>
    <p:sldId id="273" r:id="rId24"/>
    <p:sldId id="280" r:id="rId25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lenovo" initials="l" lastIdx="0" clrIdx="2"/>
  <p:cmAuthor id="4" name="admin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80" y="192"/>
      </p:cViewPr>
      <p:guideLst>
        <p:guide orient="horz" pos="22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52.emf"/><Relationship Id="rId7" Type="http://schemas.openxmlformats.org/officeDocument/2006/relationships/image" Target="../media/image51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tags" Target="../tags/tag83.xml"/><Relationship Id="rId3" Type="http://schemas.openxmlformats.org/officeDocument/2006/relationships/image" Target="../media/image48.emf"/><Relationship Id="rId2" Type="http://schemas.openxmlformats.org/officeDocument/2006/relationships/tags" Target="../tags/tag8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59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85.xml"/><Relationship Id="rId11" Type="http://schemas.openxmlformats.org/officeDocument/2006/relationships/image" Target="../media/image61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7.xml"/><Relationship Id="rId7" Type="http://schemas.openxmlformats.org/officeDocument/2006/relationships/image" Target="../media/image68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0" Type="http://schemas.openxmlformats.org/officeDocument/2006/relationships/vmlDrawing" Target="../drawings/vmlDrawing4.vml"/><Relationship Id="rId1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8.xml"/><Relationship Id="rId7" Type="http://schemas.openxmlformats.org/officeDocument/2006/relationships/image" Target="../media/image75.png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9.xml"/><Relationship Id="rId7" Type="http://schemas.openxmlformats.org/officeDocument/2006/relationships/image" Target="../media/image80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0" Type="http://schemas.openxmlformats.org/officeDocument/2006/relationships/vmlDrawing" Target="../drawings/vmlDrawing5.vml"/><Relationship Id="rId1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5.emf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../media/image8.png"/><Relationship Id="rId7" Type="http://schemas.openxmlformats.org/officeDocument/2006/relationships/tags" Target="../tags/tag70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3" Type="http://schemas.openxmlformats.org/officeDocument/2006/relationships/image" Target="../media/image12.emf"/><Relationship Id="rId2" Type="http://schemas.openxmlformats.org/officeDocument/2006/relationships/tags" Target="../tags/tag6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emf"/><Relationship Id="rId8" Type="http://schemas.openxmlformats.org/officeDocument/2006/relationships/image" Target="../media/image21.emf"/><Relationship Id="rId7" Type="http://schemas.openxmlformats.org/officeDocument/2006/relationships/image" Target="../media/image20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8" Type="http://schemas.openxmlformats.org/officeDocument/2006/relationships/image" Target="../media/image28.emf"/><Relationship Id="rId7" Type="http://schemas.openxmlformats.org/officeDocument/2006/relationships/image" Target="../media/image27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7.xml"/><Relationship Id="rId7" Type="http://schemas.openxmlformats.org/officeDocument/2006/relationships/image" Target="../media/image36.emf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emf"/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0" Type="http://schemas.openxmlformats.org/officeDocument/2006/relationships/vmlDrawing" Target="../drawings/vmlDrawing2.vml"/><Relationship Id="rId1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9"/>
          <p:cNvSpPr/>
          <p:nvPr/>
        </p:nvSpPr>
        <p:spPr>
          <a:xfrm>
            <a:off x="1417955" y="1494790"/>
            <a:ext cx="9356725" cy="43999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7200" b="1">
                <a:latin typeface="Times New Roman" panose="02020603050405020304" pitchFamily="18" charset="0"/>
                <a:ea typeface="黑体" panose="02010609060101010101" charset="-122"/>
              </a:rPr>
              <a:t>含参二次函数</a:t>
            </a:r>
            <a:endParaRPr lang="zh-CN" altLang="en-US" sz="72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r>
              <a:rPr lang="en-US" altLang="zh-CN" sz="3200">
                <a:latin typeface="Times New Roman" panose="02020603050405020304" pitchFamily="18" charset="0"/>
                <a:ea typeface="黑体" panose="02010609060101010101" charset="-122"/>
              </a:rPr>
              <a:t>2025.03</a:t>
            </a:r>
            <a:endParaRPr lang="zh-CN" altLang="en-US" sz="32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lvl="0" algn="ctr"/>
            <a:endParaRPr lang="zh-CN" altLang="en-US" sz="32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47119"/>
          <a:stretch>
            <a:fillRect/>
          </a:stretch>
        </p:blipFill>
        <p:spPr>
          <a:xfrm>
            <a:off x="219710" y="124460"/>
            <a:ext cx="7278370" cy="1667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47465"/>
          <a:stretch>
            <a:fillRect/>
          </a:stretch>
        </p:blipFill>
        <p:spPr>
          <a:xfrm>
            <a:off x="219710" y="1847215"/>
            <a:ext cx="6437630" cy="7632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18123"/>
          <a:stretch>
            <a:fillRect/>
          </a:stretch>
        </p:blipFill>
        <p:spPr>
          <a:xfrm>
            <a:off x="1206500" y="2840355"/>
            <a:ext cx="5635625" cy="388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16250" r="43832" b="24369"/>
          <a:stretch>
            <a:fillRect/>
          </a:stretch>
        </p:blipFill>
        <p:spPr>
          <a:xfrm>
            <a:off x="5631815" y="2487295"/>
            <a:ext cx="3566795" cy="4051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21003" t="22181" r="42305" b="13568"/>
          <a:stretch>
            <a:fillRect/>
          </a:stretch>
        </p:blipFill>
        <p:spPr>
          <a:xfrm>
            <a:off x="8289925" y="200025"/>
            <a:ext cx="3429000" cy="3524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" y="316865"/>
            <a:ext cx="10406380" cy="23482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831465"/>
            <a:ext cx="10683875" cy="18129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3304" r="13020"/>
          <a:stretch>
            <a:fillRect/>
          </a:stretch>
        </p:blipFill>
        <p:spPr>
          <a:xfrm>
            <a:off x="-85090" y="1845310"/>
            <a:ext cx="6490970" cy="48717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325" y="132080"/>
            <a:ext cx="6490970" cy="11912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marL="198120" indent="-17335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已知抛物线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ax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≠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0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98120" indent="-17335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）已知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N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）是抛物线上的两点．若对于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≤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≤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，都有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＜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，求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的取值范围．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r="76181"/>
          <a:stretch>
            <a:fillRect/>
          </a:stretch>
        </p:blipFill>
        <p:spPr>
          <a:xfrm>
            <a:off x="9413875" y="1590040"/>
            <a:ext cx="2350135" cy="3514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32242" t="54519" r="50125"/>
          <a:stretch>
            <a:fillRect/>
          </a:stretch>
        </p:blipFill>
        <p:spPr>
          <a:xfrm>
            <a:off x="5715635" y="2406015"/>
            <a:ext cx="1671320" cy="1715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4351020"/>
            <a:ext cx="2850515" cy="5689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008" y="1323340"/>
            <a:ext cx="42919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、代入求值列不等式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71348" y="132080"/>
            <a:ext cx="46475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、判断到对称轴的距离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850" y="121920"/>
            <a:ext cx="5441315" cy="148844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noAutofit/>
          </a:bodyPr>
          <a:lstStyle/>
          <a:p>
            <a:pPr marL="198120" indent="-17335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已知抛物线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ax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≠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0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98120" indent="-17335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）已知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N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）是抛物线上的两点．若对于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≤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≤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，都有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＜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en-US" altLang="zh-CN" sz="1700" baseline="-25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，求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的取值范围．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94840" y="342900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3a&gt;a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419340" y="49276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3a&lt;a</a:t>
            </a:r>
            <a:endParaRPr lang="en-US" altLang="zh-CN"/>
          </a:p>
        </p:txBody>
      </p:sp>
      <p:sp>
        <p:nvSpPr>
          <p:cNvPr id="13" name="矩形 12"/>
          <p:cNvSpPr/>
          <p:nvPr/>
        </p:nvSpPr>
        <p:spPr>
          <a:xfrm>
            <a:off x="232093" y="1898650"/>
            <a:ext cx="28695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、利用图象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79094" b="798"/>
          <a:stretch>
            <a:fillRect/>
          </a:stretch>
        </p:blipFill>
        <p:spPr>
          <a:xfrm>
            <a:off x="348615" y="2563495"/>
            <a:ext cx="3135630" cy="5949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3560" t="39571" r="41070" b="25508"/>
          <a:stretch>
            <a:fillRect/>
          </a:stretch>
        </p:blipFill>
        <p:spPr>
          <a:xfrm>
            <a:off x="2596515" y="4287520"/>
            <a:ext cx="3116580" cy="2421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l="23319" t="1822" r="37358" b="27915"/>
          <a:stretch>
            <a:fillRect/>
          </a:stretch>
        </p:blipFill>
        <p:spPr>
          <a:xfrm>
            <a:off x="8479155" y="2970530"/>
            <a:ext cx="3889375" cy="2415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r="48171"/>
          <a:stretch>
            <a:fillRect/>
          </a:stretch>
        </p:blipFill>
        <p:spPr>
          <a:xfrm>
            <a:off x="152400" y="3342640"/>
            <a:ext cx="4052570" cy="30911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rcRect r="24116"/>
          <a:stretch>
            <a:fillRect/>
          </a:stretch>
        </p:blipFill>
        <p:spPr>
          <a:xfrm>
            <a:off x="5859780" y="409575"/>
            <a:ext cx="6332220" cy="37661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526"/>
          <a:stretch>
            <a:fillRect/>
          </a:stretch>
        </p:blipFill>
        <p:spPr>
          <a:xfrm>
            <a:off x="0" y="-38735"/>
            <a:ext cx="7748270" cy="1971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36549" r="19938"/>
          <a:stretch>
            <a:fillRect/>
          </a:stretch>
        </p:blipFill>
        <p:spPr>
          <a:xfrm>
            <a:off x="259715" y="1932940"/>
            <a:ext cx="7228840" cy="651510"/>
          </a:xfrm>
          <a:prstGeom prst="rect">
            <a:avLst/>
          </a:prstGeom>
          <a:ln>
            <a:gradFill>
              <a:gsLst>
                <a:gs pos="50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2584450"/>
            <a:ext cx="8114665" cy="41154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18979" t="37612" r="44532" b="22055"/>
          <a:stretch>
            <a:fillRect/>
          </a:stretch>
        </p:blipFill>
        <p:spPr>
          <a:xfrm>
            <a:off x="3282315" y="3930650"/>
            <a:ext cx="3613785" cy="2730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33099" t="2754" r="35696" b="25696"/>
          <a:stretch>
            <a:fillRect/>
          </a:stretch>
        </p:blipFill>
        <p:spPr>
          <a:xfrm>
            <a:off x="9003030" y="2921000"/>
            <a:ext cx="3258185" cy="3613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32500" y="294640"/>
            <a:ext cx="2663190" cy="4298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p>
            <a:r>
              <a:rPr lang="zh-CN" altLang="en-US" sz="2400" b="1"/>
              <a:t>或用中点与对称轴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35814" t="3585" r="36625" b="27086"/>
          <a:stretch>
            <a:fillRect/>
          </a:stretch>
        </p:blipFill>
        <p:spPr>
          <a:xfrm>
            <a:off x="8286115" y="-38735"/>
            <a:ext cx="2567305" cy="3124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22315" t="27772" r="41247" b="17046"/>
          <a:stretch>
            <a:fillRect/>
          </a:stretch>
        </p:blipFill>
        <p:spPr>
          <a:xfrm>
            <a:off x="6324600" y="4006850"/>
            <a:ext cx="2901315" cy="2578735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27655" y="4998720"/>
          <a:ext cx="145796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8" imgW="800100" imgH="660400" progId="Equation.KSEE3">
                  <p:embed/>
                </p:oleObj>
              </mc:Choice>
              <mc:Fallback>
                <p:oleObj name="" r:id="rId8" imgW="800100" imgH="660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7655" y="4998720"/>
                        <a:ext cx="1457960" cy="12033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23220" y="1094105"/>
          <a:ext cx="145796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0" imgW="800100" imgH="660400" progId="Equation.KSEE3">
                  <p:embed/>
                </p:oleObj>
              </mc:Choice>
              <mc:Fallback>
                <p:oleObj name="" r:id="rId10" imgW="800100" imgH="660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23220" y="1094105"/>
                        <a:ext cx="1457960" cy="12033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90183" y="170815"/>
            <a:ext cx="35807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、利用韦达定理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" y="786765"/>
            <a:ext cx="8874760" cy="301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" y="4045585"/>
            <a:ext cx="10023475" cy="22618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5230"/>
            <a:ext cx="8722360" cy="991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9663"/>
          <a:stretch>
            <a:fillRect/>
          </a:stretch>
        </p:blipFill>
        <p:spPr>
          <a:xfrm>
            <a:off x="4286885" y="2457450"/>
            <a:ext cx="7488555" cy="42075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235585"/>
            <a:ext cx="8526780" cy="96964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8445" y="2359025"/>
          <a:ext cx="3700780" cy="71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1054100" imgH="203200" progId="Equation.KSEE3">
                  <p:embed/>
                </p:oleObj>
              </mc:Choice>
              <mc:Fallback>
                <p:oleObj name="" r:id="rId4" imgW="10541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445" y="2359025"/>
                        <a:ext cx="3700780" cy="71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0015" y="3429000"/>
          <a:ext cx="3808730" cy="5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6" imgW="1320165" imgH="203200" progId="Equation.KSEE3">
                  <p:embed/>
                </p:oleObj>
              </mc:Choice>
              <mc:Fallback>
                <p:oleObj name="" r:id="rId6" imgW="1320165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015" y="3429000"/>
                        <a:ext cx="3808730" cy="586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190" y="95885"/>
            <a:ext cx="6545580" cy="2367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p>
            <a:r>
              <a:rPr lang="zh-CN" altLang="en-US"/>
              <a:t>如图，在平面直角坐标系中，二次函数y＝﹣x</a:t>
            </a:r>
            <a:r>
              <a:rPr lang="en-US" altLang="zh-CN" baseline="30000"/>
              <a:t>2</a:t>
            </a:r>
            <a:r>
              <a:rPr lang="zh-CN" altLang="en-US"/>
              <a:t>+bx+c的图象交x轴于A（1，0），B（﹣3，0）两点，交y轴于点C．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）求此二次函数解析式及其图象的顶点坐标；</a:t>
            </a:r>
            <a:endParaRPr lang="zh-CN" altLang="en-US"/>
          </a:p>
          <a:p>
            <a:r>
              <a:rPr lang="zh-CN" altLang="en-US"/>
              <a:t>（2）结合图象，填空：</a:t>
            </a:r>
            <a:endParaRPr lang="zh-CN" altLang="en-US"/>
          </a:p>
          <a:p>
            <a:r>
              <a:rPr lang="zh-CN" altLang="en-US"/>
              <a:t>①当m</a:t>
            </a:r>
            <a:r>
              <a:rPr lang="en-US" altLang="zh-CN"/>
              <a:t>-</a:t>
            </a:r>
            <a:r>
              <a:rPr lang="zh-CN" altLang="en-US"/>
              <a:t>3≤x≤m时，函数y的最大值等于4，则m的最大值为</a:t>
            </a:r>
            <a:r>
              <a:rPr lang="zh-CN" altLang="en-US" u="sng"/>
              <a:t> </a:t>
            </a:r>
            <a:r>
              <a:rPr lang="en-US" altLang="zh-CN" u="sng"/>
              <a:t>        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②已知D（</a:t>
            </a:r>
            <a:r>
              <a:rPr lang="en-US" altLang="zh-CN"/>
              <a:t>-</a:t>
            </a:r>
            <a:r>
              <a:rPr lang="zh-CN" altLang="en-US"/>
              <a:t>3，5），E（0，5），连接DE，</a:t>
            </a:r>
            <a:endParaRPr lang="zh-CN" altLang="en-US"/>
          </a:p>
          <a:p>
            <a:r>
              <a:rPr lang="zh-CN" altLang="en-US"/>
              <a:t>若二次函数y＝﹣x</a:t>
            </a:r>
            <a:r>
              <a:rPr lang="en-US" altLang="zh-CN" baseline="30000"/>
              <a:t>2</a:t>
            </a:r>
            <a:r>
              <a:rPr lang="zh-CN" altLang="en-US"/>
              <a:t>+bx+c的图象向上平移n（n＞0）个单位时，与线段DE有一个公共点，则n的取值范围是</a:t>
            </a:r>
            <a:r>
              <a:rPr lang="zh-CN" altLang="en-US" u="sng"/>
              <a:t> </a:t>
            </a:r>
            <a:r>
              <a:rPr lang="en-US" altLang="zh-CN" u="sng"/>
              <a:t>              </a:t>
            </a:r>
            <a:r>
              <a:rPr lang="zh-CN" altLang="en-US"/>
              <a:t>．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95120" y="2846705"/>
            <a:ext cx="4500880" cy="2584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/>
              <a:t>【分析】（1）由待定系数法求出抛物线的表达式，进而求解；</a:t>
            </a:r>
            <a:endParaRPr lang="zh-CN" altLang="en-US"/>
          </a:p>
          <a:p>
            <a:r>
              <a:rPr lang="zh-CN" altLang="en-US"/>
              <a:t>（2）①当m≤﹣1时，函数在x＝﹣1时，取得最大值4，即m的最大值为﹣1；</a:t>
            </a:r>
            <a:endParaRPr lang="zh-CN" altLang="en-US"/>
          </a:p>
          <a:p>
            <a:r>
              <a:rPr lang="zh-CN" altLang="en-US"/>
              <a:t>当m﹣3≤﹣1≤m时，即﹣1≤m≤2此时，抛物线在顶点处取得最大值4，即m的最大值为2，即可求解；</a:t>
            </a:r>
            <a:endParaRPr lang="zh-CN" altLang="en-US"/>
          </a:p>
          <a:p>
            <a:r>
              <a:rPr lang="zh-CN" altLang="en-US"/>
              <a:t>②结合图象，分别求出抛物线顶点在DE上，经过点D，E时n的值，进而求解．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5091" t="26893" r="49958" b="33674"/>
          <a:stretch>
            <a:fillRect/>
          </a:stretch>
        </p:blipFill>
        <p:spPr>
          <a:xfrm>
            <a:off x="6848475" y="29210"/>
            <a:ext cx="1760855" cy="2312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34603" t="26777" r="49893" b="38280"/>
          <a:stretch>
            <a:fillRect/>
          </a:stretch>
        </p:blipFill>
        <p:spPr>
          <a:xfrm>
            <a:off x="6692265" y="2341880"/>
            <a:ext cx="1796415" cy="2016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34834" t="24115" r="45314" b="27038"/>
          <a:stretch>
            <a:fillRect/>
          </a:stretch>
        </p:blipFill>
        <p:spPr>
          <a:xfrm>
            <a:off x="6544310" y="4512310"/>
            <a:ext cx="1914525" cy="2345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680" y="262890"/>
            <a:ext cx="3637280" cy="1190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835" y="2623820"/>
            <a:ext cx="3733165" cy="8489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000" y="5574030"/>
            <a:ext cx="3937000" cy="1062990"/>
          </a:xfrm>
          <a:prstGeom prst="rect">
            <a:avLst/>
          </a:prstGeom>
        </p:spPr>
      </p:pic>
      <p:pic>
        <p:nvPicPr>
          <p:cNvPr id="12" name="图片24" descr="菁优网：http://www.jyeoo.com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02865"/>
            <a:ext cx="1482725" cy="19094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335" y="234950"/>
            <a:ext cx="1177544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②二次函数y＝﹣x</a:t>
            </a:r>
            <a:r>
              <a:rPr lang="en-US" altLang="zh-CN" baseline="30000"/>
              <a:t>2</a:t>
            </a:r>
            <a:r>
              <a:rPr lang="zh-CN" altLang="en-US"/>
              <a:t>+bx+c的图象向上平移n个单位后解析式y＝﹣x</a:t>
            </a:r>
            <a:r>
              <a:rPr lang="en-US" altLang="zh-CN" baseline="30000"/>
              <a:t>2</a:t>
            </a:r>
            <a:r>
              <a:rPr lang="zh-CN" altLang="en-US"/>
              <a:t>﹣2x+3+n，抛物线顶点坐标为（﹣1，4+n）</a:t>
            </a:r>
            <a:endParaRPr lang="zh-CN" altLang="en-US"/>
          </a:p>
          <a:p>
            <a:endParaRPr lang="zh-CN" altLang="en-US"/>
          </a:p>
          <a:p>
            <a:endParaRPr lang="zh-CN" altLang="en-US" sz="2000" b="1"/>
          </a:p>
          <a:p>
            <a:r>
              <a:rPr lang="zh-CN" altLang="en-US" sz="2000" b="1"/>
              <a:t>当顶点落在线段DE上时，4+n＝5，解得n＝1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2479"/>
          <a:stretch>
            <a:fillRect/>
          </a:stretch>
        </p:blipFill>
        <p:spPr>
          <a:xfrm>
            <a:off x="72390" y="1602740"/>
            <a:ext cx="3088640" cy="456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8063" t="4035" r="44120" b="25843"/>
          <a:stretch>
            <a:fillRect/>
          </a:stretch>
        </p:blipFill>
        <p:spPr>
          <a:xfrm>
            <a:off x="4771390" y="1015365"/>
            <a:ext cx="4199890" cy="4495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49318"/>
          <a:stretch>
            <a:fillRect/>
          </a:stretch>
        </p:blipFill>
        <p:spPr>
          <a:xfrm>
            <a:off x="9283700" y="1362710"/>
            <a:ext cx="2455545" cy="1847850"/>
          </a:xfrm>
          <a:prstGeom prst="rect">
            <a:avLst/>
          </a:prstGeom>
        </p:spPr>
      </p:pic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83345" y="3375660"/>
          <a:ext cx="302831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358900" imgH="457200" progId="Equation.KSEE3">
                  <p:embed/>
                </p:oleObj>
              </mc:Choice>
              <mc:Fallback>
                <p:oleObj name="" r:id="rId4" imgW="13589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3345" y="3375660"/>
                        <a:ext cx="302831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69765" y="5932805"/>
          <a:ext cx="3116580" cy="5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6" imgW="1002665" imgH="190500" progId="Equation.KSEE3">
                  <p:embed/>
                </p:oleObj>
              </mc:Choice>
              <mc:Fallback>
                <p:oleObj name="" r:id="rId6" imgW="1002665" imgH="190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9765" y="5932805"/>
                        <a:ext cx="3116580" cy="59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367983" y="170815"/>
            <a:ext cx="32251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、利用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特殊点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52768"/>
          <a:stretch>
            <a:fillRect/>
          </a:stretch>
        </p:blipFill>
        <p:spPr>
          <a:xfrm>
            <a:off x="7198360" y="275590"/>
            <a:ext cx="4401185" cy="6307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42106"/>
          <a:stretch>
            <a:fillRect/>
          </a:stretch>
        </p:blipFill>
        <p:spPr>
          <a:xfrm>
            <a:off x="193675" y="899160"/>
            <a:ext cx="6169660" cy="5405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1255" y="405765"/>
            <a:ext cx="5782310" cy="29127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" y="93980"/>
            <a:ext cx="6054725" cy="34207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7" name="文本框 36"/>
          <p:cNvSpPr txBox="1"/>
          <p:nvPr/>
        </p:nvSpPr>
        <p:spPr>
          <a:xfrm>
            <a:off x="40640" y="3606165"/>
            <a:ext cx="7419975" cy="274510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【共同考点】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、二次函数的性质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顶点坐标、待定系数法、对称轴等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、二次函数区间最值问题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省期末：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定轴动区间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省统考：定轴定区间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、从方程根（或不等式）的角度求值或参数取值范围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91755" y="3868420"/>
            <a:ext cx="4321810" cy="14986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zh-CN" altLang="en-US" sz="4000"/>
              <a:t>【共同特点】</a:t>
            </a:r>
            <a:endParaRPr lang="zh-CN" altLang="en-US" sz="4000"/>
          </a:p>
          <a:p>
            <a:r>
              <a:rPr lang="zh-CN" altLang="en-US" sz="4000"/>
              <a:t>均为含参二次函数</a:t>
            </a:r>
            <a:endParaRPr lang="zh-CN" altLang="en-US" sz="4000"/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93315" y="552450"/>
          <a:ext cx="3131185" cy="72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990600" imgH="228600" progId="Equation.KSEE3">
                  <p:embed/>
                </p:oleObj>
              </mc:Choice>
              <mc:Fallback>
                <p:oleObj name="" r:id="rId3" imgW="9906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315" y="552450"/>
                        <a:ext cx="3131185" cy="722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88655" y="1870710"/>
          <a:ext cx="2603500" cy="64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927100" imgH="228600" progId="Equation.KSEE3">
                  <p:embed/>
                </p:oleObj>
              </mc:Choice>
              <mc:Fallback>
                <p:oleObj name="" r:id="rId5" imgW="9271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88655" y="1870710"/>
                        <a:ext cx="2603500" cy="64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3070860"/>
            <a:ext cx="8831580" cy="349186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664960" y="180340"/>
            <a:ext cx="5282565" cy="23228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0000FF"/>
                </a:solidFill>
                <a:latin typeface="Times New Roman" panose="02020603050405020304"/>
                <a:ea typeface="新宋体" panose="02010609030101010101" charset="-122"/>
              </a:rPr>
              <a:t>【分析】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）将抛物线解析式化为顶点式求解．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）利用根与系数的关系即可判断；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）求得直线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PQ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的解析式为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，即可得到抛物线的顶点在直线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上，分别求得抛物线过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P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、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Q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点时的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的值，结合图象即可求得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的取值范围．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75" y="38100"/>
            <a:ext cx="6580505" cy="2464435"/>
          </a:xfrm>
          <a:prstGeom prst="rect">
            <a:avLst/>
          </a:prstGeom>
        </p:spPr>
        <p:txBody>
          <a:bodyPr wrap="square">
            <a:noAutofit/>
          </a:bodyPr>
          <a:p>
            <a:pPr marL="198120" indent="-17335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已知：二次函数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＝﹣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+2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en-US" altLang="zh-CN" sz="1700" baseline="30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+2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是常数）．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）求该二次函数图象的顶点坐标（用含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的代数式表示）．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）若该二次函数图象与直线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y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＝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交于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两点（点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在点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的右侧），这两点的横坐标分别为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i="1" baseline="-25000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i="1" baseline="-25000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，求证：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i="1" baseline="-25000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﹣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en-US" altLang="zh-CN" sz="1700" i="1" baseline="-25000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是个定值．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新宋体" panose="02010609030101010101" charset="-122"/>
              </a:rPr>
              <a:t>3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）已知点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P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），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Q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（﹣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，﹣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5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），若该二次函数图象与线段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PQ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只有一个交点，求</a:t>
            </a:r>
            <a:r>
              <a:rPr lang="en-US" altLang="zh-CN" sz="1600" i="1">
                <a:latin typeface="Times New Roman" panose="02020603050405020304"/>
                <a:ea typeface="Times New Roman" panose="02020603050405020304"/>
              </a:rPr>
              <a:t>m</a:t>
            </a:r>
            <a:r>
              <a:rPr lang="zh-CN" altLang="en-US" sz="1600">
                <a:latin typeface="Times New Roman" panose="02020603050405020304"/>
                <a:ea typeface="新宋体" panose="02010609030101010101" charset="-122"/>
              </a:rPr>
              <a:t>的取值范围．</a:t>
            </a:r>
            <a:endParaRPr lang="zh-CN" altLang="en-US" sz="1600">
              <a:latin typeface="Times New Roman" panose="02020603050405020304"/>
              <a:ea typeface="新宋体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" y="1576705"/>
            <a:ext cx="6096000" cy="4236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" y="281940"/>
            <a:ext cx="6875780" cy="11664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23494" t="14227" r="39044" b="19648"/>
          <a:stretch>
            <a:fillRect/>
          </a:stretch>
        </p:blipFill>
        <p:spPr>
          <a:xfrm>
            <a:off x="6148070" y="382905"/>
            <a:ext cx="6149340" cy="52990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7129780" y="196215"/>
            <a:ext cx="3006725" cy="588264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600" y="928394"/>
            <a:ext cx="11304270" cy="59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  解决含参二次函数问题需要综合运用二次函数的性质、图像以及参数的影响。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  通过确定参数范围、利用对称性和顶点、分类讨论、数形结合以及特殊值等技巧，可以有效地解决这类问题。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  同时，注意理解题目中的条件和要求，结合实际情况进行分析和判断。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关键是善于将函数问题转化为方程问题，善于利用方程、不等式和二次函数的知识，并注意挖掘题目中的一些隐含条件．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  <a:p>
            <a:pPr marL="173355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121285"/>
            <a:ext cx="141541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 dirty="0">
                <a:sym typeface="+mn-ea"/>
              </a:rPr>
              <a:t>总结</a:t>
            </a:r>
            <a:endParaRPr lang="zh-CN" altLang="en-US" sz="4000" b="1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8" name="矩形 273417"/>
          <p:cNvSpPr/>
          <p:nvPr/>
        </p:nvSpPr>
        <p:spPr>
          <a:xfrm>
            <a:off x="3501073" y="2305050"/>
            <a:ext cx="3455987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zh-CN" altLang="en-US" sz="40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3419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582400" y="12001500"/>
            <a:ext cx="342900" cy="254000"/>
          </a:xfrm>
          <a:prstGeom prst="cube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7380" y="106045"/>
            <a:ext cx="704088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二次函数区间最值问题</a:t>
            </a:r>
            <a:endParaRPr lang="zh-CN" alt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8832" y="2358394"/>
            <a:ext cx="10852237" cy="441964"/>
          </a:xfrm>
        </p:spPr>
        <p:txBody>
          <a:bodyPr>
            <a:normAutofit fontScale="90000"/>
          </a:bodyPr>
          <a:lstStyle/>
          <a:p>
            <a:br>
              <a:rPr lang="zh-CN" altLang="en-US" sz="2800"/>
            </a:br>
            <a:r>
              <a:rPr lang="zh-CN" altLang="en-US" sz="2800"/>
              <a:t>类型</a:t>
            </a:r>
            <a:br>
              <a:rPr lang="zh-CN" altLang="en-US" sz="2800"/>
            </a:br>
            <a:r>
              <a:rPr lang="en-US" altLang="zh-CN" sz="2800"/>
              <a:t>1</a:t>
            </a:r>
            <a:r>
              <a:rPr sz="2800"/>
              <a:t>、定轴定区间</a:t>
            </a:r>
            <a:br>
              <a:rPr sz="2800"/>
            </a:br>
            <a:r>
              <a:rPr lang="en-US" altLang="zh-CN" sz="2800"/>
              <a:t>2</a:t>
            </a:r>
            <a:r>
              <a:rPr sz="2800"/>
              <a:t>、定轴动区间</a:t>
            </a:r>
            <a:br>
              <a:rPr sz="2800"/>
            </a:br>
            <a:r>
              <a:rPr lang="en-US" altLang="zh-CN" sz="2800"/>
              <a:t>3</a:t>
            </a:r>
            <a:r>
              <a:rPr sz="2800"/>
              <a:t>、动轴定区间</a:t>
            </a:r>
            <a:br>
              <a:rPr sz="2800"/>
            </a:br>
            <a:r>
              <a:rPr lang="en-US" altLang="zh-CN" sz="2800"/>
              <a:t>4</a:t>
            </a:r>
            <a:r>
              <a:rPr sz="2800"/>
              <a:t>、动轴动区间</a:t>
            </a:r>
            <a:endParaRPr sz="2800"/>
          </a:p>
        </p:txBody>
      </p:sp>
      <p:sp>
        <p:nvSpPr>
          <p:cNvPr id="10" name="文本框 9"/>
          <p:cNvSpPr txBox="1"/>
          <p:nvPr/>
        </p:nvSpPr>
        <p:spPr>
          <a:xfrm>
            <a:off x="6413500" y="1340485"/>
            <a:ext cx="2878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解题步骤：</a:t>
            </a:r>
            <a:endParaRPr lang="zh-CN" altLang="en-US" sz="3200" b="1"/>
          </a:p>
        </p:txBody>
      </p:sp>
      <p:sp>
        <p:nvSpPr>
          <p:cNvPr id="11" name="文本框 10"/>
          <p:cNvSpPr txBox="1"/>
          <p:nvPr/>
        </p:nvSpPr>
        <p:spPr>
          <a:xfrm>
            <a:off x="6170930" y="2358390"/>
            <a:ext cx="390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）表示出对称轴</a:t>
            </a:r>
            <a:endParaRPr lang="zh-CN" altLang="en-US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45" y="3314700"/>
            <a:ext cx="4561840" cy="1807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865" y="67310"/>
            <a:ext cx="2722880" cy="70675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定轴动区间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" y="859155"/>
            <a:ext cx="11414125" cy="885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345"/>
            <a:ext cx="2786380" cy="2160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10573" t="38625" r="2301" b="54281"/>
          <a:stretch>
            <a:fillRect/>
          </a:stretch>
        </p:blipFill>
        <p:spPr>
          <a:xfrm>
            <a:off x="3173095" y="1744980"/>
            <a:ext cx="8654415" cy="15506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530" y="3709035"/>
            <a:ext cx="2507615" cy="1387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710" y="3573145"/>
            <a:ext cx="2850515" cy="1330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4855" y="3429000"/>
            <a:ext cx="2488565" cy="13589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8870315" y="238760"/>
            <a:ext cx="2757170" cy="119888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判断与对称轴的距离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对于开口向上的抛物线，图像上的点离对称轴越远，函数值越大。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36220" y="8890"/>
            <a:ext cx="2468880" cy="64516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定轴动区间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" y="1017270"/>
            <a:ext cx="8228965" cy="624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3813" t="18053" r="-462" b="73666"/>
          <a:stretch>
            <a:fillRect/>
          </a:stretch>
        </p:blipFill>
        <p:spPr>
          <a:xfrm>
            <a:off x="236220" y="1641475"/>
            <a:ext cx="9448800" cy="18980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r="18977"/>
          <a:stretch>
            <a:fillRect/>
          </a:stretch>
        </p:blipFill>
        <p:spPr>
          <a:xfrm>
            <a:off x="419735" y="3655695"/>
            <a:ext cx="6379845" cy="16205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r="9049"/>
          <a:stretch>
            <a:fillRect/>
          </a:stretch>
        </p:blipFill>
        <p:spPr>
          <a:xfrm>
            <a:off x="285750" y="5276215"/>
            <a:ext cx="6990715" cy="1581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0573" t="38625" r="2301" b="54281"/>
          <a:stretch>
            <a:fillRect/>
          </a:stretch>
        </p:blipFill>
        <p:spPr>
          <a:xfrm>
            <a:off x="3210560" y="104775"/>
            <a:ext cx="5253990" cy="94107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62865" y="126365"/>
            <a:ext cx="2722880" cy="70675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动轴定区间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1765935"/>
            <a:ext cx="2645410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" y="1056005"/>
            <a:ext cx="12052935" cy="869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44914" t="13030" r="37151" b="24876"/>
          <a:stretch>
            <a:fillRect/>
          </a:stretch>
        </p:blipFill>
        <p:spPr>
          <a:xfrm>
            <a:off x="3215640" y="1765935"/>
            <a:ext cx="1967230" cy="3390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45636" t="14716" r="34724" b="22027"/>
          <a:stretch>
            <a:fillRect/>
          </a:stretch>
        </p:blipFill>
        <p:spPr>
          <a:xfrm>
            <a:off x="6316345" y="1631950"/>
            <a:ext cx="2132330" cy="3419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44043" t="22941" r="35565"/>
          <a:stretch>
            <a:fillRect/>
          </a:stretch>
        </p:blipFill>
        <p:spPr>
          <a:xfrm>
            <a:off x="9582150" y="1749425"/>
            <a:ext cx="1915795" cy="36055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300" y="5465445"/>
            <a:ext cx="1962150" cy="1295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640" y="5255895"/>
            <a:ext cx="1647825" cy="1114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895" y="5051425"/>
            <a:ext cx="2867025" cy="15430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2468880" cy="64516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动轴动区间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205"/>
            <a:ext cx="2522220" cy="195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777875"/>
            <a:ext cx="11019790" cy="855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8363" t="4154" r="34227"/>
          <a:stretch>
            <a:fillRect/>
          </a:stretch>
        </p:blipFill>
        <p:spPr>
          <a:xfrm>
            <a:off x="2794000" y="1562735"/>
            <a:ext cx="2129155" cy="2525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42097" t="29079" r="34778"/>
          <a:stretch>
            <a:fillRect/>
          </a:stretch>
        </p:blipFill>
        <p:spPr>
          <a:xfrm>
            <a:off x="5892165" y="1633220"/>
            <a:ext cx="2073910" cy="2255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37826" r="34383" b="1448"/>
          <a:stretch>
            <a:fillRect/>
          </a:stretch>
        </p:blipFill>
        <p:spPr>
          <a:xfrm>
            <a:off x="8693150" y="1562735"/>
            <a:ext cx="2267585" cy="2326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125" y="4418330"/>
            <a:ext cx="2414905" cy="16656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380" y="4247515"/>
            <a:ext cx="2630170" cy="21520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7830" y="4598670"/>
            <a:ext cx="2493010" cy="18002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2360" y="259715"/>
            <a:ext cx="744728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solidFill>
                  <a:schemeClr val="tx1"/>
                </a:solidFill>
                <a:sym typeface="+mn-ea"/>
              </a:rPr>
              <a:t>从方程根（或不等式）的角度</a:t>
            </a:r>
            <a:endParaRPr lang="zh-CN" altLang="en-US" sz="44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zh-CN" altLang="en-US" sz="4400" b="1" u="sng">
                <a:solidFill>
                  <a:srgbClr val="FF0000"/>
                </a:solidFill>
                <a:sym typeface="+mn-ea"/>
              </a:rPr>
              <a:t>求值</a:t>
            </a:r>
            <a:r>
              <a:rPr lang="zh-CN" altLang="en-US" sz="4400" b="1">
                <a:solidFill>
                  <a:schemeClr val="tx1"/>
                </a:solidFill>
                <a:sym typeface="+mn-ea"/>
              </a:rPr>
              <a:t>或</a:t>
            </a:r>
            <a:r>
              <a:rPr lang="zh-CN" altLang="en-US" sz="4400" b="1">
                <a:solidFill>
                  <a:srgbClr val="FF0000"/>
                </a:solidFill>
                <a:sym typeface="+mn-ea"/>
              </a:rPr>
              <a:t>参数取值范围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5005" y="2011045"/>
            <a:ext cx="32842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涉及知识点：</a:t>
            </a:r>
            <a:endParaRPr lang="zh-CN" altLang="en-US" sz="3200" b="1"/>
          </a:p>
          <a:p>
            <a:r>
              <a:rPr lang="zh-CN" altLang="en-US" sz="3200" b="1"/>
              <a:t>中点坐标公式</a:t>
            </a:r>
            <a:endParaRPr lang="zh-CN" altLang="en-US" sz="3200" b="1"/>
          </a:p>
          <a:p>
            <a:r>
              <a:rPr lang="zh-CN" altLang="en-US" sz="3200" b="1"/>
              <a:t>韦达定理</a:t>
            </a:r>
            <a:endParaRPr lang="zh-CN" altLang="en-US" sz="3200" b="1"/>
          </a:p>
          <a:p>
            <a:r>
              <a:rPr lang="zh-CN" altLang="en-US" sz="3200" b="1"/>
              <a:t>对称轴</a:t>
            </a:r>
            <a:endParaRPr lang="zh-CN" altLang="en-US" sz="3200" b="1"/>
          </a:p>
          <a:p>
            <a:r>
              <a:rPr lang="zh-CN" altLang="en-US" sz="3200" b="1"/>
              <a:t>一元二次不等式</a:t>
            </a:r>
            <a:endParaRPr lang="zh-CN" altLang="en-US" sz="3200" b="1"/>
          </a:p>
          <a:p>
            <a:r>
              <a:rPr lang="zh-CN" altLang="en-US" sz="3200" b="1"/>
              <a:t>绝对值不等式</a:t>
            </a:r>
            <a:endParaRPr lang="zh-CN" altLang="en-US" sz="3200" b="1"/>
          </a:p>
        </p:txBody>
      </p:sp>
      <p:cxnSp>
        <p:nvCxnSpPr>
          <p:cNvPr id="2" name="直接箭头连接符 1"/>
          <p:cNvCxnSpPr/>
          <p:nvPr/>
        </p:nvCxnSpPr>
        <p:spPr>
          <a:xfrm>
            <a:off x="4125595" y="1650365"/>
            <a:ext cx="1310005" cy="96964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534660" y="2241550"/>
            <a:ext cx="592899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利用韦达定理及其有关变形公式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62684"/>
          <a:stretch>
            <a:fillRect/>
          </a:stretch>
        </p:blipFill>
        <p:spPr>
          <a:xfrm>
            <a:off x="6096000" y="2679700"/>
            <a:ext cx="4041775" cy="367538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152390" y="1729740"/>
            <a:ext cx="3568065" cy="16510"/>
          </a:xfrm>
          <a:prstGeom prst="line">
            <a:avLst/>
          </a:prstGeom>
          <a:ln w="31750" cap="rnd">
            <a:solidFill>
              <a:schemeClr val="accent6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673735"/>
            <a:ext cx="7129145" cy="1608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0" y="2282190"/>
            <a:ext cx="7642225" cy="1296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31937"/>
          <a:stretch>
            <a:fillRect/>
          </a:stretch>
        </p:blipFill>
        <p:spPr>
          <a:xfrm>
            <a:off x="7499350" y="148590"/>
            <a:ext cx="4948555" cy="6561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28449" t="25725" r="36763" b="26871"/>
          <a:stretch>
            <a:fillRect/>
          </a:stretch>
        </p:blipFill>
        <p:spPr>
          <a:xfrm>
            <a:off x="3679190" y="4121785"/>
            <a:ext cx="3348990" cy="27362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83373" y="3484880"/>
            <a:ext cx="5358765" cy="52197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、判断中点与对称轴的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位置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24130"/>
            <a:ext cx="32664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参数取值范围</a:t>
            </a:r>
            <a:endParaRPr lang="zh-CN" altLang="en-US" sz="4000" b="1"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87115" y="66675"/>
          <a:ext cx="3740150" cy="6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425700" imgH="393700" progId="Equation.KSEE3">
                  <p:embed/>
                </p:oleObj>
              </mc:Choice>
              <mc:Fallback>
                <p:oleObj name="" r:id="rId5" imgW="2425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7115" y="66675"/>
                        <a:ext cx="3740150" cy="607060"/>
                      </a:xfrm>
                      <a:prstGeom prst="rect">
                        <a:avLst/>
                      </a:prstGeom>
                      <a:gradFill>
                        <a:gsLst>
                          <a:gs pos="50000">
                            <a:schemeClr val="accent3"/>
                          </a:gs>
                          <a:gs pos="0">
                            <a:schemeClr val="accent3">
                              <a:lumMod val="25000"/>
                              <a:lumOff val="75000"/>
                            </a:schemeClr>
                          </a:gs>
                          <a:gs pos="100000">
                            <a:schemeClr val="accent3">
                              <a:lumMod val="85000"/>
                            </a:schemeClr>
                          </a:gs>
                        </a:gsLst>
                        <a:lin ang="5400000" scaled="1"/>
                      </a:gra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箭头连接符 5"/>
          <p:cNvCxnSpPr/>
          <p:nvPr/>
        </p:nvCxnSpPr>
        <p:spPr>
          <a:xfrm flipH="1" flipV="1">
            <a:off x="7289800" y="835660"/>
            <a:ext cx="465455" cy="148336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504940" y="3714115"/>
            <a:ext cx="1095375" cy="89217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27828" t="30020" r="37034" b="20743"/>
          <a:stretch>
            <a:fillRect/>
          </a:stretch>
        </p:blipFill>
        <p:spPr>
          <a:xfrm>
            <a:off x="206375" y="4006850"/>
            <a:ext cx="3223260" cy="27031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DIAGRAM_VIRTUALLY_FRAME" val="{&quot;height&quot;:485.5,&quot;left&quot;:228.1,&quot;top&quot;:9.6,&quot;width&quot;:570.4}"/>
</p:tagLst>
</file>

<file path=ppt/tags/tag82.xml><?xml version="1.0" encoding="utf-8"?>
<p:tagLst xmlns:p="http://schemas.openxmlformats.org/presentationml/2006/main">
  <p:tag name="KSO_WM_DIAGRAM_VIRTUALLY_FRAME" val="{&quot;height&quot;:485.5,&quot;left&quot;:228.1,&quot;top&quot;:9.6,&quot;width&quot;:570.4}"/>
</p:tagLst>
</file>

<file path=ppt/tags/tag83.xml><?xml version="1.0" encoding="utf-8"?>
<p:tagLst xmlns:p="http://schemas.openxmlformats.org/presentationml/2006/main">
  <p:tag name="KSO_WM_DIAGRAM_VIRTUALLY_FRAME" val="{&quot;height&quot;:485.5,&quot;left&quot;:228.1,&quot;top&quot;:9.6,&quot;width&quot;:570.4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386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WPS 演示</Application>
  <PresentationFormat>宽屏</PresentationFormat>
  <Paragraphs>113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Calibri</vt:lpstr>
      <vt:lpstr>Times New Roman</vt:lpstr>
      <vt:lpstr>黑体</vt:lpstr>
      <vt:lpstr>微软雅黑</vt:lpstr>
      <vt:lpstr>Arial Unicode MS</vt:lpstr>
      <vt:lpstr>Times New Roman</vt:lpstr>
      <vt:lpstr>新宋体</vt:lpstr>
      <vt:lpstr>WPS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 类型 1、定轴定区间 2、定轴动区间 3、动轴定区间 4、动轴动区间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A杰</cp:lastModifiedBy>
  <cp:revision>243</cp:revision>
  <dcterms:created xsi:type="dcterms:W3CDTF">2025-02-11T09:59:00Z</dcterms:created>
  <dcterms:modified xsi:type="dcterms:W3CDTF">2025-03-03T02:18:59Z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CB6F65AF14784259AC5EB6F2493C677D_11</vt:lpwstr>
  </property>
</Properties>
</file>